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1"/>
  </p:notesMasterIdLst>
  <p:sldIdLst>
    <p:sldId id="256" r:id="rId2"/>
    <p:sldId id="292" r:id="rId3"/>
    <p:sldId id="257" r:id="rId4"/>
    <p:sldId id="298" r:id="rId5"/>
    <p:sldId id="291" r:id="rId6"/>
    <p:sldId id="258" r:id="rId7"/>
    <p:sldId id="268" r:id="rId8"/>
    <p:sldId id="294" r:id="rId9"/>
    <p:sldId id="299" r:id="rId10"/>
    <p:sldId id="300" r:id="rId11"/>
    <p:sldId id="287" r:id="rId12"/>
    <p:sldId id="275" r:id="rId13"/>
    <p:sldId id="297" r:id="rId14"/>
    <p:sldId id="296" r:id="rId15"/>
    <p:sldId id="295" r:id="rId16"/>
    <p:sldId id="293" r:id="rId17"/>
    <p:sldId id="281" r:id="rId18"/>
    <p:sldId id="267" r:id="rId19"/>
    <p:sldId id="27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288" autoAdjust="0"/>
  </p:normalViewPr>
  <p:slideViewPr>
    <p:cSldViewPr snapToGrid="0" snapToObjects="1">
      <p:cViewPr>
        <p:scale>
          <a:sx n="100" d="100"/>
          <a:sy n="100" d="100"/>
        </p:scale>
        <p:origin x="258" y="-66"/>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7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This comprehensive presentation provides detailed analysis of crime patterns in York Region from 2020-2025, with advanced forecasting through 2027. Based on 299,984 crime records, we identify key trends, temporal patterns, predictive insights, and strategic recommendations for law enforcement and community safety initiatives.</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1FA40-C2C6-E2D9-2628-25F3D06C1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D0DD-31AE-C5AD-DCF4-17A7DE43E4E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44D8AB0-46B8-A1C2-4B3D-D4488F71D3D3}"/>
              </a:ext>
            </a:extLst>
          </p:cNvPr>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a:extLst>
              <a:ext uri="{FF2B5EF4-FFF2-40B4-BE49-F238E27FC236}">
                <a16:creationId xmlns:a16="http://schemas.microsoft.com/office/drawing/2014/main" id="{80022B6D-E905-4337-9792-A4F15278CF69}"/>
              </a:ext>
            </a:extLst>
          </p:cNvPr>
          <p:cNvSpPr>
            <a:spLocks noGrp="1"/>
          </p:cNvSpPr>
          <p:nvPr>
            <p:ph type="sldNum" sz="quarter" idx="5"/>
          </p:nvPr>
        </p:nvSpPr>
        <p:spPr/>
      </p:sp>
    </p:spTree>
    <p:extLst>
      <p:ext uri="{BB962C8B-B14F-4D97-AF65-F5344CB8AC3E}">
        <p14:creationId xmlns:p14="http://schemas.microsoft.com/office/powerpoint/2010/main" val="329155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0F1B-667F-3CCE-43F3-6BF3CA2A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837DF-CF87-B1DC-AF0E-6187AA1063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6529B64-43F3-EA78-E159-94EAD80107EC}"/>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60B8E967-1070-D9A0-6F9A-F906298FF27B}"/>
              </a:ext>
            </a:extLst>
          </p:cNvPr>
          <p:cNvSpPr>
            <a:spLocks noGrp="1"/>
          </p:cNvSpPr>
          <p:nvPr>
            <p:ph type="sldNum" sz="quarter" idx="5"/>
          </p:nvPr>
        </p:nvSpPr>
        <p:spPr/>
      </p:sp>
    </p:spTree>
    <p:extLst>
      <p:ext uri="{BB962C8B-B14F-4D97-AF65-F5344CB8AC3E}">
        <p14:creationId xmlns:p14="http://schemas.microsoft.com/office/powerpoint/2010/main" val="336784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sz="1200" b="0" i="0" kern="1200" dirty="0">
                <a:solidFill>
                  <a:schemeClr val="tx1"/>
                </a:solidFill>
                <a:effectLst/>
                <a:latin typeface="+mn-lt"/>
                <a:ea typeface="+mn-ea"/>
                <a:cs typeface="+mn-cs"/>
              </a:rPr>
              <a:t>Good morning. I'm here to present our York Region Crime Analysis. To summarize our key findings upfront: we analyzed nearly 300,000 records and identified a major spike in 2024, with over 95,000 crimes—an 89.5% increase. However, we are seeing a strong correction in 2025. Property crime is the dominant category, and our highest risk area is District 1 in the North. Now, let me walk you through how we reached these conclusions.</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51AB6-C691-C7F6-A618-6D58251D8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1452BC-90EA-1AE4-4066-FFF1F38EE065}"/>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73136D3E-E97C-6B98-62DE-D3D8B444F926}"/>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3B789EFD-5B54-CC7C-2017-0CC83F9BAD3B}"/>
              </a:ext>
            </a:extLst>
          </p:cNvPr>
          <p:cNvSpPr>
            <a:spLocks noGrp="1"/>
          </p:cNvSpPr>
          <p:nvPr>
            <p:ph type="sldNum" sz="quarter" idx="5"/>
          </p:nvPr>
        </p:nvSpPr>
        <p:spPr/>
      </p:sp>
    </p:spTree>
    <p:extLst>
      <p:ext uri="{BB962C8B-B14F-4D97-AF65-F5344CB8AC3E}">
        <p14:creationId xmlns:p14="http://schemas.microsoft.com/office/powerpoint/2010/main" val="2968994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Property crimes dominate the crime landscape, accounting for nearly 60% of all incidents (178,279 cases). Violent crimes represent 20.2% of total cases, indicating significant public safety concerns. Other notable categories include 'Other Crime' (10.9%) and Drug-related offenses (6.6%). This distribution suggests that resource allocation should prioritize property crime prevention while maintaining adequate focus on violent crime intervention.</a:t>
            </a:r>
            <a:br>
              <a:rPr lang="en-CA" dirty="0"/>
            </a:br>
            <a:br>
              <a:rPr lang="en-CA" dirty="0"/>
            </a:br>
            <a:r>
              <a:rPr lang="en-CA" sz="1200" b="0" i="0" kern="1200" dirty="0">
                <a:solidFill>
                  <a:schemeClr val="tx1"/>
                </a:solidFill>
                <a:effectLst/>
                <a:latin typeface="+mn-lt"/>
                <a:ea typeface="+mn-ea"/>
                <a:cs typeface="+mn-cs"/>
              </a:rPr>
              <a:t>The top 3 crime types account for </a:t>
            </a:r>
            <a:r>
              <a:rPr lang="en-CA" sz="1200" b="1" i="0" kern="1200" dirty="0">
                <a:solidFill>
                  <a:schemeClr val="tx1"/>
                </a:solidFill>
                <a:effectLst/>
                <a:latin typeface="+mn-lt"/>
                <a:ea typeface="+mn-ea"/>
                <a:cs typeface="+mn-cs"/>
              </a:rPr>
              <a:t>56.4%</a:t>
            </a:r>
            <a:r>
              <a:rPr lang="en-CA" sz="1200" b="0" i="0" kern="1200" dirty="0">
                <a:solidFill>
                  <a:schemeClr val="tx1"/>
                </a:solidFill>
                <a:effectLst/>
                <a:latin typeface="+mn-lt"/>
                <a:ea typeface="+mn-ea"/>
                <a:cs typeface="+mn-cs"/>
              </a:rPr>
              <a:t> of all incidents, providing clear targets for focused intervention.</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259D-2D66-D144-CEA9-4D63E3411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F888F-AE62-97CF-AD88-201BD785B2F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6ED325C-BA22-DDE1-36F2-6C891FE5D899}"/>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05CAB240-FCA4-BA23-32AB-E5DC7BE6257A}"/>
              </a:ext>
            </a:extLst>
          </p:cNvPr>
          <p:cNvSpPr>
            <a:spLocks noGrp="1"/>
          </p:cNvSpPr>
          <p:nvPr>
            <p:ph type="sldNum" sz="quarter" idx="5"/>
          </p:nvPr>
        </p:nvSpPr>
        <p:spPr/>
      </p:sp>
    </p:spTree>
    <p:extLst>
      <p:ext uri="{BB962C8B-B14F-4D97-AF65-F5344CB8AC3E}">
        <p14:creationId xmlns:p14="http://schemas.microsoft.com/office/powerpoint/2010/main" val="4048965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29D8C-7D6C-217C-53B0-00FC06E08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D6A95-04EA-890D-B4D4-696A07DA1EF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3962C7E7-CCA9-8746-0E60-90FDDC51FF70}"/>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AB2C64C4-0D3B-A906-C168-3ABF634FB2F0}"/>
              </a:ext>
            </a:extLst>
          </p:cNvPr>
          <p:cNvSpPr>
            <a:spLocks noGrp="1"/>
          </p:cNvSpPr>
          <p:nvPr>
            <p:ph type="sldNum" sz="quarter" idx="5"/>
          </p:nvPr>
        </p:nvSpPr>
        <p:spPr/>
      </p:sp>
    </p:spTree>
    <p:extLst>
      <p:ext uri="{BB962C8B-B14F-4D97-AF65-F5344CB8AC3E}">
        <p14:creationId xmlns:p14="http://schemas.microsoft.com/office/powerpoint/2010/main" val="378627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AB09-565C-BDB4-7348-71DB1685D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6D687-7351-1C98-0EBC-69072DE484A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18421F1-375B-AAD2-7174-D90F1200E463}"/>
              </a:ext>
            </a:extLst>
          </p:cNvPr>
          <p:cNvSpPr>
            <a:spLocks noGrp="1"/>
          </p:cNvSpPr>
          <p:nvPr>
            <p:ph type="body" sz="quarter" idx="3"/>
          </p:nvPr>
        </p:nvSpPr>
        <p:spPr/>
        <p:txBody>
          <a:bodyPr/>
          <a:lstStyle/>
          <a:p>
            <a:r>
              <a:rPr dirty="0"/>
              <a:t>Comprehensive strategic recommendations organized into four key areas: Emergency Response for District 4 crisis, Crime Prevention focusing on theft reduction, Violence Reduction through community policing, and Resource Optimization using data-driven approaches with emphasis on midnight patrols. Recommendations are prioritized based on risk assessment and forecasting analysis.</a:t>
            </a:r>
          </a:p>
        </p:txBody>
      </p:sp>
      <p:sp>
        <p:nvSpPr>
          <p:cNvPr id="4" name="Slide Number Placeholder 3">
            <a:extLst>
              <a:ext uri="{FF2B5EF4-FFF2-40B4-BE49-F238E27FC236}">
                <a16:creationId xmlns:a16="http://schemas.microsoft.com/office/drawing/2014/main" id="{3C3D0A89-7B6B-3723-C398-350B8EDF49C2}"/>
              </a:ext>
            </a:extLst>
          </p:cNvPr>
          <p:cNvSpPr>
            <a:spLocks noGrp="1"/>
          </p:cNvSpPr>
          <p:nvPr>
            <p:ph type="sldNum" sz="quarter" idx="5"/>
          </p:nvPr>
        </p:nvSpPr>
        <p:spPr/>
      </p:sp>
    </p:spTree>
    <p:extLst>
      <p:ext uri="{BB962C8B-B14F-4D97-AF65-F5344CB8AC3E}">
        <p14:creationId xmlns:p14="http://schemas.microsoft.com/office/powerpoint/2010/main" val="3815871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99A1C02-EC3D-4526-A61C-EEEDB77E2C98}" type="datetime3">
              <a:rPr lang="en-US" smtClean="0"/>
              <a:pPr/>
              <a:t>25 November 2025</a:t>
            </a:fld>
            <a:endParaRPr lang="en-US" dirty="0">
              <a:solidFill>
                <a:schemeClr val="tx1">
                  <a:lumMod val="65000"/>
                  <a:lumOff val="35000"/>
                </a:scheme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solidFill>
                <a:schemeClr val="tx1">
                  <a:lumMod val="65000"/>
                  <a:lumOff val="35000"/>
                </a:schemeClr>
              </a:solidFill>
            </a:endParaRPr>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4BA20F-C345-4B13-8D50-AF8D3C7AE326}" type="datetime3">
              <a:rPr lang="en-US" smtClean="0"/>
              <a:t>25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0F348-B7E0-44CC-A938-3905BDF7D764}" type="datetime3">
              <a:rPr lang="en-US" smtClean="0"/>
              <a:t>25 November 2025</a:t>
            </a:fld>
            <a:endParaRPr lang="en-US"/>
          </a:p>
        </p:txBody>
      </p:sp>
      <p:sp>
        <p:nvSpPr>
          <p:cNvPr id="5" name="Footer Placeholder 4"/>
          <p:cNvSpPr>
            <a:spLocks noGrp="1"/>
          </p:cNvSpPr>
          <p:nvPr>
            <p:ph type="ftr" sz="quarter" idx="11"/>
          </p:nvPr>
        </p:nvSpPr>
        <p:spPr/>
        <p:txBody>
          <a:bodyPr/>
          <a:lstStyle/>
          <a:p>
            <a:r>
              <a:rPr lang="en-US" dirty="0"/>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EB5AF9EF-6ADA-4F60-854C-E9FB1C1ACAFF}" type="datetime3">
              <a:rPr lang="en-US" smtClean="0"/>
              <a:pPr/>
              <a:t>25 November 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46119-C893-498C-9D0E-1FED4A71C90C}" type="datetime3">
              <a:rPr lang="en-US" smtClean="0"/>
              <a:t>25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20D2C-89AD-4BC4-9A24-B26313B0DCB9}" type="datetime3">
              <a:rPr lang="en-US" smtClean="0"/>
              <a:t>25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DC46CA-2787-45EE-A4E5-1A72CC227786}" type="datetime3">
              <a:rPr lang="en-US" smtClean="0"/>
              <a:t>25 November 2025</a:t>
            </a:fld>
            <a:endParaRPr lang="en-US"/>
          </a:p>
        </p:txBody>
      </p:sp>
      <p:sp>
        <p:nvSpPr>
          <p:cNvPr id="8" name="Footer Placeholder 7"/>
          <p:cNvSpPr>
            <a:spLocks noGrp="1"/>
          </p:cNvSpPr>
          <p:nvPr>
            <p:ph type="ftr" sz="quarter" idx="11"/>
          </p:nvPr>
        </p:nvSpPr>
        <p:spPr/>
        <p:txBody>
          <a:bodyPr/>
          <a:lstStyle/>
          <a:p>
            <a:r>
              <a:rPr lang="en-US"/>
              <a:t>York Region Crime Analysis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p:cNvSpPr>
            <a:spLocks noGrp="1"/>
          </p:cNvSpPr>
          <p:nvPr>
            <p:ph type="ftr" sz="quarter" idx="11"/>
          </p:nvPr>
        </p:nvSpPr>
        <p:spPr/>
        <p:txBody>
          <a:bodyPr/>
          <a:lstStyle/>
          <a:p>
            <a:r>
              <a:rPr lang="en-US"/>
              <a:t>York Region Crime Analysis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D7722-7447-447D-A250-A2689617305A}" type="datetime3">
              <a:rPr lang="en-US" smtClean="0"/>
              <a:t>25 November 2025</a:t>
            </a:fld>
            <a:endParaRPr lang="en-US"/>
          </a:p>
        </p:txBody>
      </p:sp>
      <p:sp>
        <p:nvSpPr>
          <p:cNvPr id="3" name="Footer Placeholder 2"/>
          <p:cNvSpPr>
            <a:spLocks noGrp="1"/>
          </p:cNvSpPr>
          <p:nvPr>
            <p:ph type="ftr" sz="quarter" idx="11"/>
          </p:nvPr>
        </p:nvSpPr>
        <p:spPr/>
        <p:txBody>
          <a:bodyPr/>
          <a:lstStyle/>
          <a:p>
            <a:r>
              <a:rPr lang="en-US"/>
              <a:t>York Region Crime Analysis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BF359-877E-4B39-989F-5DE3896EB032}" type="datetime3">
              <a:rPr lang="en-US" smtClean="0"/>
              <a:t>25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4952-7DF7-4A84-9308-2205B598FB52}" type="datetime3">
              <a:rPr lang="en-US" smtClean="0"/>
              <a:t>25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a:solidFill>
            <a:schemeClr val="bg2"/>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49832-F83F-49E8-9854-52B245B32CC0}" type="datetime3">
              <a:rPr lang="en-US" smtClean="0"/>
              <a:t>25 November 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York Region Crime Analysis</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fuxima/YRP/blob/main/YorkRegionCrimeAnalysis.pptx" TargetMode="External"/><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hyperlink" Target="mailto:fuxi.ma@outlook.com" TargetMode="External"/><Relationship Id="rId4" Type="http://schemas.openxmlformats.org/officeDocument/2006/relationships/hyperlink" Target="https://github.com/fuxima/YR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9EAB9D5-AE06-18BA-9513-5206519C5797}"/>
              </a:ext>
            </a:extLst>
          </p:cNvPr>
          <p:cNvSpPr>
            <a:spLocks noGrp="1"/>
          </p:cNvSpPr>
          <p:nvPr>
            <p:ph type="ctrTitle"/>
          </p:nvPr>
        </p:nvSpPr>
        <p:spPr>
          <a:xfrm>
            <a:off x="3328988" y="1958975"/>
            <a:ext cx="5534024" cy="1470025"/>
          </a:xfrm>
        </p:spPr>
        <p:txBody>
          <a:bodyPr>
            <a:normAutofit fontScale="90000"/>
          </a:bodyPr>
          <a:lstStyle/>
          <a:p>
            <a:pPr>
              <a:defRPr sz="3600" b="1">
                <a:solidFill>
                  <a:srgbClr val="FFFFFF"/>
                </a:solidFill>
              </a:defRPr>
            </a:pPr>
            <a:r>
              <a:rPr lang="en-CA" sz="3600" b="1" dirty="0">
                <a:solidFill>
                  <a:schemeClr val="tx1">
                    <a:lumMod val="65000"/>
                    <a:lumOff val="35000"/>
                  </a:schemeClr>
                </a:solidFill>
                <a:latin typeface="Times New Roman" panose="02020603050405020304" pitchFamily="18" charset="0"/>
                <a:cs typeface="Times New Roman" panose="02020603050405020304" pitchFamily="18" charset="0"/>
              </a:rPr>
              <a:t>York Region Crime Analysis: </a:t>
            </a:r>
            <a:r>
              <a:rPr lang="en-CA" sz="3100" b="1" dirty="0">
                <a:solidFill>
                  <a:schemeClr val="tx1">
                    <a:lumMod val="65000"/>
                    <a:lumOff val="35000"/>
                  </a:schemeClr>
                </a:solidFill>
                <a:latin typeface="Times New Roman" panose="02020603050405020304" pitchFamily="18" charset="0"/>
                <a:cs typeface="Times New Roman" panose="02020603050405020304" pitchFamily="18" charset="0"/>
              </a:rPr>
              <a:t>A Data-Driven Plan for 2026</a:t>
            </a:r>
            <a:endParaRPr sz="36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107154-E37E-27FC-65D3-C402FDDDA0D7}"/>
              </a:ext>
            </a:extLst>
          </p:cNvPr>
          <p:cNvSpPr txBox="1"/>
          <p:nvPr/>
        </p:nvSpPr>
        <p:spPr>
          <a:xfrm>
            <a:off x="3042920" y="4034135"/>
            <a:ext cx="6106160" cy="1754326"/>
          </a:xfrm>
          <a:prstGeom prst="rect">
            <a:avLst/>
          </a:prstGeom>
          <a:noFill/>
        </p:spPr>
        <p:txBody>
          <a:bodyPr wrap="square">
            <a:spAutoFit/>
          </a:bodyPr>
          <a:lstStyle/>
          <a:p>
            <a:pPr algn="ctr">
              <a:defRPr sz="1800">
                <a:solidFill>
                  <a:srgbClr val="C8C8C8"/>
                </a:solidFill>
              </a:defRPr>
            </a:pPr>
            <a:r>
              <a:rPr lang="en-CA" sz="2400" dirty="0">
                <a:solidFill>
                  <a:schemeClr val="tx1">
                    <a:lumMod val="50000"/>
                    <a:lumOff val="50000"/>
                  </a:schemeClr>
                </a:solidFill>
                <a:latin typeface="Times New Roman" panose="02020603050405020304" pitchFamily="18" charset="0"/>
                <a:cs typeface="Times New Roman" panose="02020603050405020304" pitchFamily="18" charset="0"/>
              </a:rPr>
              <a:t>An Analysis of Crime Trends to Inform Proactive Policing and Resource Strategy</a:t>
            </a:r>
          </a:p>
          <a:p>
            <a:pPr algn="ctr">
              <a:defRPr sz="1800">
                <a:solidFill>
                  <a:srgbClr val="C8C8C8"/>
                </a:solidFill>
              </a:defRPr>
            </a:pPr>
            <a:endParaRPr lang="en-CA" sz="24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endParaRPr lang="en-CA"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Fuxi 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D886-B83A-20EF-4888-C57457D79AC0}"/>
              </a:ext>
            </a:extLst>
          </p:cNvPr>
          <p:cNvSpPr>
            <a:spLocks noGrp="1"/>
          </p:cNvSpPr>
          <p:nvPr>
            <p:ph type="title"/>
          </p:nvPr>
        </p:nvSpPr>
        <p:spPr/>
        <p:txBody>
          <a:bodyPr>
            <a:noAutofit/>
          </a:bodyPr>
          <a:lstStyle/>
          <a:p>
            <a:r>
              <a:rPr lang="en-CA" sz="3600" b="1" dirty="0">
                <a:latin typeface="Times New Roman" panose="02020603050405020304" pitchFamily="18" charset="0"/>
                <a:cs typeface="Times New Roman" panose="02020603050405020304" pitchFamily="18" charset="0"/>
              </a:rPr>
              <a:t>A Data-Driven Explanation of the 2024 Crime Surge</a:t>
            </a:r>
          </a:p>
        </p:txBody>
      </p:sp>
      <p:sp>
        <p:nvSpPr>
          <p:cNvPr id="3" name="Date Placeholder 2">
            <a:extLst>
              <a:ext uri="{FF2B5EF4-FFF2-40B4-BE49-F238E27FC236}">
                <a16:creationId xmlns:a16="http://schemas.microsoft.com/office/drawing/2014/main" id="{78E0FE0D-7B41-C2B9-B238-7F1A7DB0F8EB}"/>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50D35750-0432-ED97-1340-5133F33F7670}"/>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52A687D4-CBD1-D1F7-1B54-CA5B45F5D372}"/>
              </a:ext>
            </a:extLst>
          </p:cNvPr>
          <p:cNvSpPr>
            <a:spLocks noGrp="1"/>
          </p:cNvSpPr>
          <p:nvPr>
            <p:ph type="sldNum" sz="quarter" idx="12"/>
          </p:nvPr>
        </p:nvSpPr>
        <p:spPr/>
        <p:txBody>
          <a:bodyPr/>
          <a:lstStyle/>
          <a:p>
            <a:fld id="{C1FF6DA9-008F-8B48-92A6-B652298478BF}" type="slidenum">
              <a:rPr lang="en-US" smtClean="0"/>
              <a:t>10</a:t>
            </a:fld>
            <a:endParaRPr lang="en-US"/>
          </a:p>
        </p:txBody>
      </p:sp>
      <p:pic>
        <p:nvPicPr>
          <p:cNvPr id="9" name="Picture 8">
            <a:extLst>
              <a:ext uri="{FF2B5EF4-FFF2-40B4-BE49-F238E27FC236}">
                <a16:creationId xmlns:a16="http://schemas.microsoft.com/office/drawing/2014/main" id="{1629BFF6-EE99-F63B-09DD-019CC474E8B2}"/>
              </a:ext>
            </a:extLst>
          </p:cNvPr>
          <p:cNvPicPr>
            <a:picLocks noChangeAspect="1"/>
          </p:cNvPicPr>
          <p:nvPr/>
        </p:nvPicPr>
        <p:blipFill>
          <a:blip r:embed="rId2"/>
          <a:stretch>
            <a:fillRect/>
          </a:stretch>
        </p:blipFill>
        <p:spPr>
          <a:xfrm>
            <a:off x="1490662" y="1248683"/>
            <a:ext cx="9210676" cy="5107668"/>
          </a:xfrm>
          <a:prstGeom prst="rect">
            <a:avLst/>
          </a:prstGeom>
        </p:spPr>
      </p:pic>
    </p:spTree>
    <p:extLst>
      <p:ext uri="{BB962C8B-B14F-4D97-AF65-F5344CB8AC3E}">
        <p14:creationId xmlns:p14="http://schemas.microsoft.com/office/powerpoint/2010/main" val="3030992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B22F-26C8-F180-8C48-35CB4363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45C84-F4F0-D1C7-9A62-E04B19E7999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Crime Forecast</a:t>
            </a:r>
            <a:br>
              <a:rPr lang="en-CA" b="1" dirty="0">
                <a:latin typeface="Times New Roman" panose="02020603050405020304" pitchFamily="18" charset="0"/>
                <a:cs typeface="Times New Roman" panose="02020603050405020304" pitchFamily="18" charset="0"/>
              </a:rPr>
            </a:br>
            <a:r>
              <a:rPr lang="en-CA" sz="2000" b="1" dirty="0">
                <a:latin typeface="Times New Roman" panose="02020603050405020304" pitchFamily="18" charset="0"/>
                <a:cs typeface="Times New Roman" panose="02020603050405020304" pitchFamily="18" charset="0"/>
              </a:rPr>
              <a:t> (November 2025 – December 2026)</a:t>
            </a:r>
            <a:endParaRPr lang="en-CA" b="1" dirty="0"/>
          </a:p>
        </p:txBody>
      </p:sp>
      <p:sp>
        <p:nvSpPr>
          <p:cNvPr id="3" name="Date Placeholder 2">
            <a:extLst>
              <a:ext uri="{FF2B5EF4-FFF2-40B4-BE49-F238E27FC236}">
                <a16:creationId xmlns:a16="http://schemas.microsoft.com/office/drawing/2014/main" id="{AD643D5C-6A1C-C46C-F232-F48AA3FAFDF5}"/>
              </a:ext>
            </a:extLst>
          </p:cNvPr>
          <p:cNvSpPr>
            <a:spLocks noGrp="1"/>
          </p:cNvSpPr>
          <p:nvPr>
            <p:ph type="dt" sz="half" idx="10"/>
          </p:nvPr>
        </p:nvSpPr>
        <p:spPr/>
        <p:txBody>
          <a:bodyPr/>
          <a:lstStyle/>
          <a:p>
            <a:fld id="{CBA8526B-5913-4A31-BD69-2065E4B8809B}" type="datetime3">
              <a:rPr lang="en-US" smtClean="0"/>
              <a:t>25 November 2025</a:t>
            </a:fld>
            <a:endParaRPr lang="en-US" dirty="0"/>
          </a:p>
        </p:txBody>
      </p:sp>
      <p:sp>
        <p:nvSpPr>
          <p:cNvPr id="4" name="Footer Placeholder 3">
            <a:extLst>
              <a:ext uri="{FF2B5EF4-FFF2-40B4-BE49-F238E27FC236}">
                <a16:creationId xmlns:a16="http://schemas.microsoft.com/office/drawing/2014/main" id="{8B951239-E409-0FCC-8C86-C1E39FACBBA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B27B487A-B890-EE10-0A20-E0F7898DBE15}"/>
              </a:ext>
            </a:extLst>
          </p:cNvPr>
          <p:cNvSpPr>
            <a:spLocks noGrp="1"/>
          </p:cNvSpPr>
          <p:nvPr>
            <p:ph type="sldNum" sz="quarter" idx="12"/>
          </p:nvPr>
        </p:nvSpPr>
        <p:spPr/>
        <p:txBody>
          <a:bodyPr/>
          <a:lstStyle/>
          <a:p>
            <a:fld id="{C1FF6DA9-008F-8B48-92A6-B652298478BF}" type="slidenum">
              <a:rPr lang="en-US" smtClean="0"/>
              <a:t>11</a:t>
            </a:fld>
            <a:endParaRPr lang="en-US" dirty="0"/>
          </a:p>
        </p:txBody>
      </p:sp>
      <p:sp>
        <p:nvSpPr>
          <p:cNvPr id="9" name="TextBox 8">
            <a:extLst>
              <a:ext uri="{FF2B5EF4-FFF2-40B4-BE49-F238E27FC236}">
                <a16:creationId xmlns:a16="http://schemas.microsoft.com/office/drawing/2014/main" id="{63E63E16-3E8F-9300-CCBD-D58E272CD6A4}"/>
              </a:ext>
            </a:extLst>
          </p:cNvPr>
          <p:cNvSpPr txBox="1"/>
          <p:nvPr/>
        </p:nvSpPr>
        <p:spPr>
          <a:xfrm>
            <a:off x="7122887" y="1278799"/>
            <a:ext cx="5069113" cy="5355312"/>
          </a:xfrm>
          <a:prstGeom prst="rect">
            <a:avLst/>
          </a:prstGeom>
          <a:noFill/>
        </p:spPr>
        <p:txBody>
          <a:bodyPr wrap="square">
            <a:spAutoFit/>
          </a:bodyPr>
          <a:lstStyle/>
          <a:p>
            <a:r>
              <a:rPr lang="en-CA" sz="1600" b="1" dirty="0">
                <a:solidFill>
                  <a:srgbClr val="0F1115"/>
                </a:solidFill>
                <a:latin typeface="Times New Roman" panose="02020603050405020304" pitchFamily="18" charset="0"/>
                <a:cs typeface="Times New Roman" panose="02020603050405020304" pitchFamily="18" charset="0"/>
              </a:rPr>
              <a:t>MODELING</a:t>
            </a:r>
          </a:p>
          <a:p>
            <a:pPr marL="285750" indent="-285750">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Model: Prophet, ARIMA and LSTM time-series modeling  </a:t>
            </a:r>
          </a:p>
          <a:p>
            <a:pPr marL="285750" indent="-285750">
              <a:buFont typeface="Arial" panose="020B0604020202020204" pitchFamily="34" charset="0"/>
              <a:buChar char="•"/>
            </a:pPr>
            <a:r>
              <a:rPr lang="en-US" sz="1400" dirty="0">
                <a:solidFill>
                  <a:srgbClr val="0F1115"/>
                </a:solidFill>
                <a:latin typeface="Times New Roman" panose="02020603050405020304" pitchFamily="18" charset="0"/>
                <a:cs typeface="Times New Roman" panose="02020603050405020304" pitchFamily="18" charset="0"/>
              </a:rPr>
              <a:t>LSTM Implementation</a:t>
            </a:r>
            <a:r>
              <a:rPr lang="en-CA" sz="1400" dirty="0">
                <a:solidFill>
                  <a:srgbClr val="0F1115"/>
                </a:solidFill>
                <a:latin typeface="Times New Roman" panose="02020603050405020304" pitchFamily="18" charset="0"/>
                <a:cs typeface="Times New Roman" panose="02020603050405020304" pitchFamily="18" charset="0"/>
              </a:rPr>
              <a:t>: </a:t>
            </a:r>
            <a:r>
              <a:rPr lang="en-US" sz="1400" dirty="0">
                <a:solidFill>
                  <a:srgbClr val="0F1115"/>
                </a:solidFill>
                <a:latin typeface="Times New Roman" panose="02020603050405020304" pitchFamily="18" charset="0"/>
                <a:cs typeface="Times New Roman" panose="02020603050405020304" pitchFamily="18" charset="0"/>
              </a:rPr>
              <a:t>Built with TensorFlow &amp; </a:t>
            </a:r>
            <a:r>
              <a:rPr lang="en-US" sz="1400" dirty="0" err="1">
                <a:solidFill>
                  <a:srgbClr val="0F1115"/>
                </a:solidFill>
                <a:latin typeface="Times New Roman" panose="02020603050405020304" pitchFamily="18" charset="0"/>
                <a:cs typeface="Times New Roman" panose="02020603050405020304" pitchFamily="18" charset="0"/>
              </a:rPr>
              <a:t>Keras</a:t>
            </a:r>
            <a:r>
              <a:rPr lang="en-US" sz="1400" dirty="0">
                <a:solidFill>
                  <a:srgbClr val="0F1115"/>
                </a:solidFill>
                <a:latin typeface="Times New Roman" panose="02020603050405020304" pitchFamily="18" charset="0"/>
                <a:cs typeface="Times New Roman" panose="02020603050405020304" pitchFamily="18" charset="0"/>
              </a:rPr>
              <a:t> </a:t>
            </a:r>
            <a:endParaRPr lang="en-CA" sz="1400" dirty="0">
              <a:solidFill>
                <a:srgbClr val="0F1115"/>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Effectively captured recurring monthly and seasonality patterns</a:t>
            </a:r>
          </a:p>
          <a:p>
            <a:pPr marL="285750" indent="-285750" latinLnBrk="1">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Data Distribution </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Training (2020-2023): 	163,686 records</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Outlier (2024): 		95,050 records</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Holdout (2025 Jan-Oct): 	38,993 records</a:t>
            </a:r>
          </a:p>
          <a:p>
            <a:pPr marL="285750" indent="-285750" latinLnBrk="1">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Forecast: </a:t>
            </a:r>
            <a:r>
              <a:rPr lang="en-CA" sz="1400" dirty="0">
                <a:latin typeface="Times New Roman" panose="02020603050405020304" pitchFamily="18" charset="0"/>
                <a:cs typeface="Times New Roman" panose="02020603050405020304" pitchFamily="18" charset="0"/>
              </a:rPr>
              <a:t>Nov 2025 - Dec 2026</a:t>
            </a:r>
          </a:p>
          <a:p>
            <a:pPr marL="285750" indent="-285750" latinLnBrk="1">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We used an ensemble forecasting model</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Dynamic weights - LR: 0.32, ES: 0.50, Seasonal: 0.18</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Validation Results (2025 Jan-Oct):</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 Actual: 3899 crimes/month</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 Forecast: 4234 crimes/month</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 MAE: 335 crimes | MAPE: 9.0% | RMSE: 407</a:t>
            </a:r>
          </a:p>
          <a:p>
            <a:pPr marL="285750" indent="-285750">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While crime levels are projected to remain well below the 2024 peak, our forecasts indicate a return to a growing trend in 2026, necessitating proactive measures</a:t>
            </a:r>
          </a:p>
          <a:p>
            <a:pPr latinLnBrk="1"/>
            <a:r>
              <a:rPr lang="en-CA" sz="1600" b="1" dirty="0">
                <a:latin typeface="Times New Roman" panose="02020603050405020304" pitchFamily="18" charset="0"/>
                <a:cs typeface="Times New Roman" panose="02020603050405020304" pitchFamily="18" charset="0"/>
              </a:rPr>
              <a:t>STRATEGIC RECOMMENDATIONS</a:t>
            </a:r>
          </a:p>
          <a:p>
            <a:pPr latinLnBrk="1"/>
            <a:r>
              <a:rPr lang="en-CA" sz="1600" dirty="0">
                <a:latin typeface="Times New Roman" panose="02020603050405020304" pitchFamily="18" charset="0"/>
                <a:cs typeface="Times New Roman" panose="02020603050405020304" pitchFamily="18" charset="0"/>
              </a:rPr>
              <a:t>   </a:t>
            </a:r>
            <a:r>
              <a:rPr lang="en-CA" sz="1400" dirty="0">
                <a:latin typeface="Times New Roman" panose="02020603050405020304" pitchFamily="18" charset="0"/>
                <a:cs typeface="Times New Roman" panose="02020603050405020304" pitchFamily="18" charset="0"/>
              </a:rPr>
              <a:t>1. Base 2026 planning on 3394 crimes/month forecast</a:t>
            </a:r>
          </a:p>
          <a:p>
            <a:pPr latinLnBrk="1"/>
            <a:r>
              <a:rPr lang="en-CA" sz="1400" dirty="0">
                <a:latin typeface="Times New Roman" panose="02020603050405020304" pitchFamily="18" charset="0"/>
                <a:cs typeface="Times New Roman" panose="02020603050405020304" pitchFamily="18" charset="0"/>
              </a:rPr>
              <a:t>   2. Maintain ±502 crimes flexibility in budgets</a:t>
            </a:r>
          </a:p>
          <a:p>
            <a:pPr latinLnBrk="1"/>
            <a:r>
              <a:rPr lang="en-CA" sz="1400" dirty="0">
                <a:latin typeface="Times New Roman" panose="02020603050405020304" pitchFamily="18" charset="0"/>
                <a:cs typeface="Times New Roman" panose="02020603050405020304" pitchFamily="18" charset="0"/>
              </a:rPr>
              <a:t>   3. Continue quarterly forecast validation &amp; model updates</a:t>
            </a:r>
          </a:p>
          <a:p>
            <a:pPr latinLnBrk="1"/>
            <a:r>
              <a:rPr lang="en-CA" sz="1400" dirty="0">
                <a:latin typeface="Times New Roman" panose="02020603050405020304" pitchFamily="18" charset="0"/>
                <a:cs typeface="Times New Roman" panose="02020603050405020304" pitchFamily="18" charset="0"/>
              </a:rPr>
              <a:t>   4. Investigate 2024 anomaly for potential systemic insights</a:t>
            </a:r>
          </a:p>
          <a:p>
            <a:pPr latinLnBrk="1"/>
            <a:r>
              <a:rPr lang="en-CA" sz="1400" dirty="0">
                <a:latin typeface="Times New Roman" panose="02020603050405020304" pitchFamily="18" charset="0"/>
                <a:cs typeface="Times New Roman" panose="02020603050405020304" pitchFamily="18" charset="0"/>
              </a:rPr>
              <a:t>   5. Monitor category-specific trends for targeted interventions</a:t>
            </a:r>
          </a:p>
        </p:txBody>
      </p:sp>
      <p:pic>
        <p:nvPicPr>
          <p:cNvPr id="12" name="Picture 11">
            <a:extLst>
              <a:ext uri="{FF2B5EF4-FFF2-40B4-BE49-F238E27FC236}">
                <a16:creationId xmlns:a16="http://schemas.microsoft.com/office/drawing/2014/main" id="{AD0C516C-DB4F-2698-5739-75FB8757D58C}"/>
              </a:ext>
            </a:extLst>
          </p:cNvPr>
          <p:cNvPicPr>
            <a:picLocks noChangeAspect="1"/>
          </p:cNvPicPr>
          <p:nvPr/>
        </p:nvPicPr>
        <p:blipFill>
          <a:blip r:embed="rId2"/>
          <a:stretch>
            <a:fillRect/>
          </a:stretch>
        </p:blipFill>
        <p:spPr>
          <a:xfrm>
            <a:off x="107439" y="1417637"/>
            <a:ext cx="7015448" cy="5087937"/>
          </a:xfrm>
          <a:prstGeom prst="rect">
            <a:avLst/>
          </a:prstGeom>
        </p:spPr>
      </p:pic>
      <p:sp>
        <p:nvSpPr>
          <p:cNvPr id="13" name="TextBox 12">
            <a:extLst>
              <a:ext uri="{FF2B5EF4-FFF2-40B4-BE49-F238E27FC236}">
                <a16:creationId xmlns:a16="http://schemas.microsoft.com/office/drawing/2014/main" id="{53E07E54-46E8-8B00-160F-B745368C22DC}"/>
              </a:ext>
            </a:extLst>
          </p:cNvPr>
          <p:cNvSpPr txBox="1"/>
          <p:nvPr/>
        </p:nvSpPr>
        <p:spPr>
          <a:xfrm>
            <a:off x="833663" y="3325631"/>
            <a:ext cx="4493987" cy="1041311"/>
          </a:xfrm>
          <a:prstGeom prst="rect">
            <a:avLst/>
          </a:prstGeom>
          <a:noFill/>
        </p:spPr>
        <p:txBody>
          <a:bodyPr wrap="square">
            <a:spAutoFit/>
          </a:bodyPr>
          <a:lstStyle/>
          <a:p>
            <a:pPr>
              <a:spcAft>
                <a:spcPts val="400"/>
              </a:spcAft>
              <a:defRPr sz="1000"/>
            </a:pPr>
            <a:r>
              <a:rPr sz="1100" b="1" dirty="0">
                <a:latin typeface="Times New Roman" panose="02020603050405020304" pitchFamily="18" charset="0"/>
                <a:cs typeface="Times New Roman" panose="02020603050405020304" pitchFamily="18" charset="0"/>
              </a:rPr>
              <a:t>Priority: </a:t>
            </a:r>
            <a:r>
              <a:rPr sz="1100" dirty="0">
                <a:latin typeface="Times New Roman" panose="02020603050405020304" pitchFamily="18" charset="0"/>
                <a:cs typeface="Times New Roman" panose="02020603050405020304" pitchFamily="18" charset="0"/>
              </a:rPr>
              <a:t>Focus resources on high-risk districts while trend is favorable</a:t>
            </a:r>
          </a:p>
          <a:p>
            <a:pPr>
              <a:spcAft>
                <a:spcPts val="400"/>
              </a:spcAft>
              <a:defRPr sz="1000"/>
            </a:pPr>
            <a:r>
              <a:rPr sz="1100" b="1" dirty="0">
                <a:latin typeface="Times New Roman" panose="02020603050405020304" pitchFamily="18" charset="0"/>
                <a:cs typeface="Times New Roman" panose="02020603050405020304" pitchFamily="18" charset="0"/>
              </a:rPr>
              <a:t>Action:</a:t>
            </a:r>
            <a:r>
              <a:rPr sz="1100" dirty="0">
                <a:latin typeface="Times New Roman" panose="02020603050405020304" pitchFamily="18" charset="0"/>
                <a:cs typeface="Times New Roman" panose="02020603050405020304" pitchFamily="18" charset="0"/>
              </a:rPr>
              <a:t> Use forecasting to optimize patrol schedules and resource allocation</a:t>
            </a:r>
          </a:p>
          <a:p>
            <a:pPr>
              <a:spcAft>
                <a:spcPts val="400"/>
              </a:spcAft>
              <a:defRPr sz="1000"/>
            </a:pPr>
            <a:r>
              <a:rPr lang="en-CA" sz="1100" b="1" dirty="0">
                <a:latin typeface="Times New Roman" panose="02020603050405020304" pitchFamily="18" charset="0"/>
                <a:cs typeface="Times New Roman" panose="02020603050405020304" pitchFamily="18" charset="0"/>
              </a:rPr>
              <a:t>Data</a:t>
            </a:r>
            <a:r>
              <a:rPr sz="1100" b="1" dirty="0">
                <a:latin typeface="Times New Roman" panose="02020603050405020304" pitchFamily="18" charset="0"/>
                <a:cs typeface="Times New Roman" panose="02020603050405020304" pitchFamily="18" charset="0"/>
              </a:rPr>
              <a:t>:</a:t>
            </a:r>
            <a:r>
              <a:rPr sz="1100" dirty="0">
                <a:latin typeface="Times New Roman" panose="02020603050405020304" pitchFamily="18" charset="0"/>
                <a:cs typeface="Times New Roman" panose="02020603050405020304" pitchFamily="18" charset="0"/>
              </a:rPr>
              <a:t> </a:t>
            </a:r>
            <a:r>
              <a:rPr lang="en-CA" sz="1100" dirty="0">
                <a:latin typeface="Times New Roman" panose="02020603050405020304" pitchFamily="18" charset="0"/>
                <a:cs typeface="Times New Roman" panose="02020603050405020304" pitchFamily="18" charset="0"/>
              </a:rPr>
              <a:t>Built a baseline model on 2016-2023 data to understand the underlying trend, and then conducted a separate, deep-dive analysis of the 2024 surge to inform targeted intervention strategies</a:t>
            </a:r>
            <a:endParaRPr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337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D4BC3-CCA2-27CF-88B2-9DB63B32CED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152CCE0-ADF1-FA1F-328A-A1C2E33FDD2F}"/>
              </a:ext>
            </a:extLst>
          </p:cNvPr>
          <p:cNvSpPr txBox="1"/>
          <p:nvPr/>
        </p:nvSpPr>
        <p:spPr>
          <a:xfrm>
            <a:off x="303868" y="274321"/>
            <a:ext cx="11584261"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Forecasted Increase And Urgent Action Needed</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604AD745-399B-0E06-346A-A04F90C0D188}"/>
              </a:ext>
            </a:extLst>
          </p:cNvPr>
          <p:cNvSpPr>
            <a:spLocks noGrp="1"/>
          </p:cNvSpPr>
          <p:nvPr>
            <p:ph type="dt" sz="half" idx="10"/>
          </p:nvPr>
        </p:nvSpPr>
        <p:spPr/>
        <p:txBody>
          <a:bodyPr/>
          <a:lstStyle/>
          <a:p>
            <a:fld id="{CF0160F9-68E2-47DE-BD2D-9F8B2C0C2841}" type="datetime3">
              <a:rPr lang="en-US" smtClean="0"/>
              <a:t>25 November 2025</a:t>
            </a:fld>
            <a:endParaRPr lang="en-US"/>
          </a:p>
        </p:txBody>
      </p:sp>
      <p:sp>
        <p:nvSpPr>
          <p:cNvPr id="8" name="Footer Placeholder 7">
            <a:extLst>
              <a:ext uri="{FF2B5EF4-FFF2-40B4-BE49-F238E27FC236}">
                <a16:creationId xmlns:a16="http://schemas.microsoft.com/office/drawing/2014/main" id="{EE1190D1-4271-59EE-4EFD-5D9B96321D6A}"/>
              </a:ext>
            </a:extLst>
          </p:cNvPr>
          <p:cNvSpPr>
            <a:spLocks noGrp="1"/>
          </p:cNvSpPr>
          <p:nvPr>
            <p:ph type="ftr" sz="quarter" idx="11"/>
          </p:nvPr>
        </p:nvSpPr>
        <p:spPr/>
        <p:txBody>
          <a:bodyPr/>
          <a:lstStyle/>
          <a:p>
            <a:r>
              <a:rPr lang="en-US" dirty="0"/>
              <a:t>York Region Crime Analysis</a:t>
            </a:r>
          </a:p>
        </p:txBody>
      </p:sp>
      <p:sp>
        <p:nvSpPr>
          <p:cNvPr id="9" name="Slide Number Placeholder 8">
            <a:extLst>
              <a:ext uri="{FF2B5EF4-FFF2-40B4-BE49-F238E27FC236}">
                <a16:creationId xmlns:a16="http://schemas.microsoft.com/office/drawing/2014/main" id="{358E7F26-3A73-9A6D-9C58-A021EDD5DC9D}"/>
              </a:ext>
            </a:extLst>
          </p:cNvPr>
          <p:cNvSpPr>
            <a:spLocks noGrp="1"/>
          </p:cNvSpPr>
          <p:nvPr>
            <p:ph type="sldNum" sz="quarter" idx="12"/>
          </p:nvPr>
        </p:nvSpPr>
        <p:spPr/>
        <p:txBody>
          <a:bodyPr/>
          <a:lstStyle/>
          <a:p>
            <a:fld id="{C1FF6DA9-008F-8B48-92A6-B652298478BF}" type="slidenum">
              <a:rPr lang="en-US" smtClean="0"/>
              <a:t>12</a:t>
            </a:fld>
            <a:endParaRPr lang="en-US"/>
          </a:p>
        </p:txBody>
      </p:sp>
      <p:sp>
        <p:nvSpPr>
          <p:cNvPr id="19" name="TextBox 18">
            <a:extLst>
              <a:ext uri="{FF2B5EF4-FFF2-40B4-BE49-F238E27FC236}">
                <a16:creationId xmlns:a16="http://schemas.microsoft.com/office/drawing/2014/main" id="{BEF48969-9039-138A-0298-1DA4D6B4F4A9}"/>
              </a:ext>
            </a:extLst>
          </p:cNvPr>
          <p:cNvSpPr txBox="1"/>
          <p:nvPr/>
        </p:nvSpPr>
        <p:spPr>
          <a:xfrm>
            <a:off x="7151913" y="1330106"/>
            <a:ext cx="4736215" cy="5139869"/>
          </a:xfrm>
          <a:prstGeom prst="rect">
            <a:avLst/>
          </a:prstGeom>
          <a:noFill/>
        </p:spPr>
        <p:txBody>
          <a:bodyPr wrap="square">
            <a:spAutoFit/>
          </a:bodyPr>
          <a:lstStyle/>
          <a:p>
            <a:r>
              <a:rPr lang="en-CA" sz="2000" b="1" dirty="0">
                <a:latin typeface="Times New Roman" panose="02020603050405020304" pitchFamily="18" charset="0"/>
                <a:cs typeface="Times New Roman" panose="02020603050405020304" pitchFamily="18" charset="0"/>
              </a:rPr>
              <a:t>Forecasting:</a:t>
            </a:r>
            <a:r>
              <a:rPr lang="en-CA" sz="2000" dirty="0">
                <a:latin typeface="Times New Roman" panose="02020603050405020304" pitchFamily="18" charset="0"/>
                <a:cs typeface="Times New Roman" panose="02020603050405020304" pitchFamily="18" charset="0"/>
              </a:rPr>
              <a:t> </a:t>
            </a:r>
          </a:p>
          <a:p>
            <a:pPr marL="285750" lvl="0"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2025 Total Crimes: 47051 (Jan-Oct actual + Nov-Dec forecast)</a:t>
            </a:r>
          </a:p>
          <a:p>
            <a:pPr marL="285750" lvl="0"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2026 Total Crimes: 49476 (full year forecast)</a:t>
            </a:r>
          </a:p>
          <a:p>
            <a:pPr marL="285750" lvl="0"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2025 Monthly Average: 3921</a:t>
            </a:r>
          </a:p>
          <a:p>
            <a:pPr marL="285750" lvl="0"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2026 Monthly Average: 4123</a:t>
            </a:r>
          </a:p>
          <a:p>
            <a:pPr marL="285750" lvl="0"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Overall Change: +5.2%</a:t>
            </a:r>
          </a:p>
          <a:p>
            <a:pPr marL="285750" lvl="0" indent="-285750">
              <a:buFont typeface="Arial" panose="020B0604020202020204" pitchFamily="34" charset="0"/>
              <a:buChar char="•"/>
            </a:pPr>
            <a:endParaRPr lang="en-CA" dirty="0">
              <a:latin typeface="Times New Roman" panose="02020603050405020304" pitchFamily="18" charset="0"/>
              <a:cs typeface="Times New Roman" panose="02020603050405020304" pitchFamily="18" charset="0"/>
            </a:endParaRPr>
          </a:p>
          <a:p>
            <a:r>
              <a:rPr lang="en-CA" sz="2000" b="1" dirty="0">
                <a:latin typeface="Times New Roman" panose="02020603050405020304" pitchFamily="18" charset="0"/>
                <a:cs typeface="Times New Roman" panose="02020603050405020304" pitchFamily="18" charset="0"/>
              </a:rPr>
              <a:t>Urgent Action Needed</a:t>
            </a:r>
            <a:endParaRPr lang="en-CA"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Priority: Proactively reallocate resources to counter the forecasted 5.2% increase in crime for 2026</a:t>
            </a:r>
          </a:p>
          <a:p>
            <a:pPr marL="285750" lvl="0"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While 2026 levels are not projected to reach the 2024 peak, the return to a growth trend signals that the underlying systemic issues (organized crime, gun proliferation) have not been fully resolved and require sustained intervention</a:t>
            </a:r>
          </a:p>
        </p:txBody>
      </p:sp>
      <p:pic>
        <p:nvPicPr>
          <p:cNvPr id="21" name="Picture 20">
            <a:extLst>
              <a:ext uri="{FF2B5EF4-FFF2-40B4-BE49-F238E27FC236}">
                <a16:creationId xmlns:a16="http://schemas.microsoft.com/office/drawing/2014/main" id="{87CA090C-F674-C78E-75D1-9CAA1BA88BAD}"/>
              </a:ext>
            </a:extLst>
          </p:cNvPr>
          <p:cNvPicPr>
            <a:picLocks noChangeAspect="1"/>
          </p:cNvPicPr>
          <p:nvPr/>
        </p:nvPicPr>
        <p:blipFill>
          <a:blip r:embed="rId3"/>
          <a:stretch>
            <a:fillRect/>
          </a:stretch>
        </p:blipFill>
        <p:spPr>
          <a:xfrm>
            <a:off x="743854" y="1338942"/>
            <a:ext cx="6114145" cy="2611771"/>
          </a:xfrm>
          <a:prstGeom prst="rect">
            <a:avLst/>
          </a:prstGeom>
        </p:spPr>
      </p:pic>
      <p:pic>
        <p:nvPicPr>
          <p:cNvPr id="25" name="Picture 24">
            <a:extLst>
              <a:ext uri="{FF2B5EF4-FFF2-40B4-BE49-F238E27FC236}">
                <a16:creationId xmlns:a16="http://schemas.microsoft.com/office/drawing/2014/main" id="{DC182CBB-3CD8-67E5-D08D-944710226010}"/>
              </a:ext>
            </a:extLst>
          </p:cNvPr>
          <p:cNvPicPr>
            <a:picLocks noChangeAspect="1"/>
          </p:cNvPicPr>
          <p:nvPr/>
        </p:nvPicPr>
        <p:blipFill>
          <a:blip r:embed="rId4"/>
          <a:stretch>
            <a:fillRect/>
          </a:stretch>
        </p:blipFill>
        <p:spPr>
          <a:xfrm>
            <a:off x="743854" y="3896187"/>
            <a:ext cx="6114145" cy="2460163"/>
          </a:xfrm>
          <a:prstGeom prst="rect">
            <a:avLst/>
          </a:prstGeom>
        </p:spPr>
      </p:pic>
    </p:spTree>
    <p:extLst>
      <p:ext uri="{BB962C8B-B14F-4D97-AF65-F5344CB8AC3E}">
        <p14:creationId xmlns:p14="http://schemas.microsoft.com/office/powerpoint/2010/main" val="3444471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A0CB-438E-7804-9607-67CD1B00250C}"/>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Police Operation</a:t>
            </a:r>
            <a:endParaRPr lang="en-CA" dirty="0"/>
          </a:p>
        </p:txBody>
      </p:sp>
      <p:sp>
        <p:nvSpPr>
          <p:cNvPr id="3" name="Date Placeholder 2">
            <a:extLst>
              <a:ext uri="{FF2B5EF4-FFF2-40B4-BE49-F238E27FC236}">
                <a16:creationId xmlns:a16="http://schemas.microsoft.com/office/drawing/2014/main" id="{6F516BA6-6FCD-B988-7592-F4E484908EAF}"/>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33AF07BB-AF88-C58F-703C-BD391B9ED41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CCA1FC2C-DAE2-CA26-E381-0D069C335E47}"/>
              </a:ext>
            </a:extLst>
          </p:cNvPr>
          <p:cNvSpPr>
            <a:spLocks noGrp="1"/>
          </p:cNvSpPr>
          <p:nvPr>
            <p:ph type="sldNum" sz="quarter" idx="12"/>
          </p:nvPr>
        </p:nvSpPr>
        <p:spPr/>
        <p:txBody>
          <a:bodyPr/>
          <a:lstStyle/>
          <a:p>
            <a:fld id="{C1FF6DA9-008F-8B48-92A6-B652298478BF}" type="slidenum">
              <a:rPr lang="en-US" smtClean="0"/>
              <a:t>13</a:t>
            </a:fld>
            <a:endParaRPr lang="en-US"/>
          </a:p>
        </p:txBody>
      </p:sp>
      <p:pic>
        <p:nvPicPr>
          <p:cNvPr id="11" name="Picture 10">
            <a:extLst>
              <a:ext uri="{FF2B5EF4-FFF2-40B4-BE49-F238E27FC236}">
                <a16:creationId xmlns:a16="http://schemas.microsoft.com/office/drawing/2014/main" id="{88E690B4-D4C4-827C-F6A8-AAD81C7BF3E0}"/>
              </a:ext>
            </a:extLst>
          </p:cNvPr>
          <p:cNvPicPr>
            <a:picLocks noChangeAspect="1"/>
          </p:cNvPicPr>
          <p:nvPr/>
        </p:nvPicPr>
        <p:blipFill>
          <a:blip r:embed="rId2"/>
          <a:stretch>
            <a:fillRect/>
          </a:stretch>
        </p:blipFill>
        <p:spPr>
          <a:xfrm>
            <a:off x="2686050" y="1417638"/>
            <a:ext cx="7296149" cy="5303838"/>
          </a:xfrm>
          <a:prstGeom prst="rect">
            <a:avLst/>
          </a:prstGeom>
        </p:spPr>
      </p:pic>
    </p:spTree>
    <p:extLst>
      <p:ext uri="{BB962C8B-B14F-4D97-AF65-F5344CB8AC3E}">
        <p14:creationId xmlns:p14="http://schemas.microsoft.com/office/powerpoint/2010/main" val="1950862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EDDB-75B7-F86E-9ACA-8010C023A45C}"/>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District-Level Risk Assessment</a:t>
            </a:r>
            <a:endParaRPr lang="en-CA" dirty="0"/>
          </a:p>
        </p:txBody>
      </p:sp>
      <p:sp>
        <p:nvSpPr>
          <p:cNvPr id="3" name="Date Placeholder 2">
            <a:extLst>
              <a:ext uri="{FF2B5EF4-FFF2-40B4-BE49-F238E27FC236}">
                <a16:creationId xmlns:a16="http://schemas.microsoft.com/office/drawing/2014/main" id="{ABE95676-6C09-A758-D68E-DC11F9B534C5}"/>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E67543A8-B6BE-944D-20BE-C32A0987102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104355CA-0E54-C74C-8A1F-7A8DC15CBFFF}"/>
              </a:ext>
            </a:extLst>
          </p:cNvPr>
          <p:cNvSpPr>
            <a:spLocks noGrp="1"/>
          </p:cNvSpPr>
          <p:nvPr>
            <p:ph type="sldNum" sz="quarter" idx="12"/>
          </p:nvPr>
        </p:nvSpPr>
        <p:spPr/>
        <p:txBody>
          <a:bodyPr/>
          <a:lstStyle/>
          <a:p>
            <a:fld id="{C1FF6DA9-008F-8B48-92A6-B652298478BF}" type="slidenum">
              <a:rPr lang="en-US" smtClean="0"/>
              <a:t>14</a:t>
            </a:fld>
            <a:endParaRPr lang="en-US" dirty="0"/>
          </a:p>
        </p:txBody>
      </p:sp>
      <p:pic>
        <p:nvPicPr>
          <p:cNvPr id="6" name="Picture 5">
            <a:extLst>
              <a:ext uri="{FF2B5EF4-FFF2-40B4-BE49-F238E27FC236}">
                <a16:creationId xmlns:a16="http://schemas.microsoft.com/office/drawing/2014/main" id="{E82EBC86-7BEC-B09A-87FA-A3F0C28ECBC6}"/>
              </a:ext>
            </a:extLst>
          </p:cNvPr>
          <p:cNvPicPr>
            <a:picLocks noChangeAspect="1"/>
          </p:cNvPicPr>
          <p:nvPr/>
        </p:nvPicPr>
        <p:blipFill>
          <a:blip r:embed="rId2"/>
          <a:stretch>
            <a:fillRect/>
          </a:stretch>
        </p:blipFill>
        <p:spPr>
          <a:xfrm>
            <a:off x="447675" y="1524000"/>
            <a:ext cx="8761069" cy="4965700"/>
          </a:xfrm>
          <a:prstGeom prst="rect">
            <a:avLst/>
          </a:prstGeom>
        </p:spPr>
      </p:pic>
      <p:sp>
        <p:nvSpPr>
          <p:cNvPr id="7" name="TextBox 6">
            <a:extLst>
              <a:ext uri="{FF2B5EF4-FFF2-40B4-BE49-F238E27FC236}">
                <a16:creationId xmlns:a16="http://schemas.microsoft.com/office/drawing/2014/main" id="{9222E446-9863-F8C4-AF44-7A1BFEEF50F7}"/>
              </a:ext>
            </a:extLst>
          </p:cNvPr>
          <p:cNvSpPr txBox="1"/>
          <p:nvPr/>
        </p:nvSpPr>
        <p:spPr>
          <a:xfrm>
            <a:off x="9353550" y="1635721"/>
            <a:ext cx="2647950" cy="4616648"/>
          </a:xfrm>
          <a:prstGeom prst="rect">
            <a:avLst/>
          </a:prstGeom>
          <a:noFill/>
        </p:spPr>
        <p:txBody>
          <a:bodyPr wrap="square">
            <a:spAutoFit/>
          </a:bodyPr>
          <a:lstStyle/>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a:t>
            </a:r>
            <a:r>
              <a:rPr lang="en-US" sz="1600" dirty="0">
                <a:latin typeface="Times New Roman" panose="02020603050405020304" pitchFamily="18" charset="0"/>
                <a:cs typeface="Times New Roman" panose="02020603050405020304" pitchFamily="18" charset="0"/>
              </a:rPr>
              <a:t> </a:t>
            </a:r>
            <a:r>
              <a:rPr lang="en-CA" sz="1600" dirty="0">
                <a:solidFill>
                  <a:srgbClr val="0F1115"/>
                </a:solidFill>
                <a:latin typeface="Times New Roman" panose="02020603050405020304" pitchFamily="18" charset="0"/>
                <a:cs typeface="Times New Roman" panose="02020603050405020304" pitchFamily="18" charset="0"/>
              </a:rPr>
              <a:t>traffic, geographic, demographic, economic, weather, unemployment, youth population</a:t>
            </a:r>
            <a:endParaRPr lang="en-US"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XGBoost</a:t>
            </a:r>
            <a:r>
              <a:rPr lang="en-US" sz="1600" dirty="0">
                <a:latin typeface="Times New Roman" panose="02020603050405020304" pitchFamily="18" charset="0"/>
                <a:cs typeface="Times New Roman" panose="02020603050405020304" pitchFamily="18" charset="0"/>
              </a:rPr>
              <a:t> for feature importance</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Tier Definition:</a:t>
            </a:r>
          </a:p>
          <a:p>
            <a:pPr lvl="1"/>
            <a:r>
              <a:rPr lang="en-CA" sz="1600" b="1" dirty="0">
                <a:solidFill>
                  <a:srgbClr val="0F1115"/>
                </a:solidFill>
                <a:latin typeface="Times New Roman" panose="02020603050405020304" pitchFamily="18" charset="0"/>
                <a:cs typeface="Times New Roman" panose="02020603050405020304" pitchFamily="18" charset="0"/>
              </a:rPr>
              <a:t>High (70+): </a:t>
            </a:r>
          </a:p>
          <a:p>
            <a:pPr lvl="1"/>
            <a:r>
              <a:rPr lang="en-CA" sz="1600" dirty="0">
                <a:solidFill>
                  <a:srgbClr val="0F1115"/>
                </a:solidFill>
                <a:latin typeface="Times New Roman" panose="02020603050405020304" pitchFamily="18" charset="0"/>
                <a:cs typeface="Times New Roman" panose="02020603050405020304" pitchFamily="18" charset="0"/>
              </a:rPr>
              <a:t>Critical risk requiring immediate intervention</a:t>
            </a:r>
          </a:p>
          <a:p>
            <a:pPr lvl="1"/>
            <a:r>
              <a:rPr lang="en-CA" sz="1600" b="1" dirty="0">
                <a:solidFill>
                  <a:srgbClr val="0F1115"/>
                </a:solidFill>
                <a:latin typeface="Times New Roman" panose="02020603050405020304" pitchFamily="18" charset="0"/>
                <a:cs typeface="Times New Roman" panose="02020603050405020304" pitchFamily="18" charset="0"/>
              </a:rPr>
              <a:t>Medium (60-69): </a:t>
            </a:r>
            <a:r>
              <a:rPr lang="en-CA" sz="1600" dirty="0">
                <a:solidFill>
                  <a:srgbClr val="0F1115"/>
                </a:solidFill>
                <a:latin typeface="Times New Roman" panose="02020603050405020304" pitchFamily="18" charset="0"/>
                <a:cs typeface="Times New Roman" panose="02020603050405020304" pitchFamily="18" charset="0"/>
              </a:rPr>
              <a:t>Elevated risk requiring monitoring and prevention</a:t>
            </a:r>
          </a:p>
          <a:p>
            <a:pPr lvl="1"/>
            <a:r>
              <a:rPr lang="en-CA" sz="1600" b="1" dirty="0">
                <a:solidFill>
                  <a:srgbClr val="0F1115"/>
                </a:solidFill>
                <a:latin typeface="Times New Roman" panose="02020603050405020304" pitchFamily="18" charset="0"/>
                <a:cs typeface="Times New Roman" panose="02020603050405020304" pitchFamily="18" charset="0"/>
              </a:rPr>
              <a:t>Low (&lt;60): </a:t>
            </a:r>
          </a:p>
          <a:p>
            <a:pPr lvl="1"/>
            <a:r>
              <a:rPr lang="en-CA" sz="1600" dirty="0">
                <a:solidFill>
                  <a:srgbClr val="0F1115"/>
                </a:solidFill>
                <a:latin typeface="Times New Roman" panose="02020603050405020304" pitchFamily="18" charset="0"/>
                <a:cs typeface="Times New Roman" panose="02020603050405020304" pitchFamily="18" charset="0"/>
              </a:rPr>
              <a:t>Stable, standard patrol levels sufficient</a:t>
            </a:r>
            <a:r>
              <a:rPr lang="en-US" sz="1600" dirty="0">
                <a:solidFill>
                  <a:srgbClr val="0F1115"/>
                </a:solidFill>
                <a:latin typeface="Times New Roman" panose="02020603050405020304" pitchFamily="18" charset="0"/>
                <a:cs typeface="Times New Roman" panose="02020603050405020304" pitchFamily="18" charset="0"/>
              </a:rPr>
              <a:t> </a:t>
            </a:r>
            <a:endParaRPr lang="en-CA" sz="1600" dirty="0">
              <a:solidFill>
                <a:srgbClr val="0F111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018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154D-C21A-BF33-3D92-874A11CB8FC5}"/>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District 4 (Vaughan) Operational Summary</a:t>
            </a:r>
          </a:p>
        </p:txBody>
      </p:sp>
      <p:sp>
        <p:nvSpPr>
          <p:cNvPr id="3" name="Date Placeholder 2">
            <a:extLst>
              <a:ext uri="{FF2B5EF4-FFF2-40B4-BE49-F238E27FC236}">
                <a16:creationId xmlns:a16="http://schemas.microsoft.com/office/drawing/2014/main" id="{B75B0995-0705-635A-1F1E-24B29A01C795}"/>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2B2672D3-F93E-97D0-6D05-CC6BD7133D46}"/>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7817628C-FBE3-249C-4F34-080F9FC9941A}"/>
              </a:ext>
            </a:extLst>
          </p:cNvPr>
          <p:cNvSpPr>
            <a:spLocks noGrp="1"/>
          </p:cNvSpPr>
          <p:nvPr>
            <p:ph type="sldNum" sz="quarter" idx="12"/>
          </p:nvPr>
        </p:nvSpPr>
        <p:spPr/>
        <p:txBody>
          <a:bodyPr/>
          <a:lstStyle/>
          <a:p>
            <a:fld id="{C1FF6DA9-008F-8B48-92A6-B652298478BF}" type="slidenum">
              <a:rPr lang="en-US" smtClean="0"/>
              <a:t>15</a:t>
            </a:fld>
            <a:endParaRPr lang="en-US"/>
          </a:p>
        </p:txBody>
      </p:sp>
      <p:pic>
        <p:nvPicPr>
          <p:cNvPr id="8" name="Picture 7" descr="image.png">
            <a:extLst>
              <a:ext uri="{FF2B5EF4-FFF2-40B4-BE49-F238E27FC236}">
                <a16:creationId xmlns:a16="http://schemas.microsoft.com/office/drawing/2014/main" id="{8680B7EC-2241-C1CF-3DE6-430BD5780E66}"/>
              </a:ext>
            </a:extLst>
          </p:cNvPr>
          <p:cNvPicPr>
            <a:picLocks noChangeAspect="1"/>
          </p:cNvPicPr>
          <p:nvPr/>
        </p:nvPicPr>
        <p:blipFill>
          <a:blip r:embed="rId2"/>
          <a:stretch>
            <a:fillRect/>
          </a:stretch>
        </p:blipFill>
        <p:spPr>
          <a:xfrm>
            <a:off x="838000" y="1522929"/>
            <a:ext cx="3940212" cy="2399809"/>
          </a:xfrm>
          <a:prstGeom prst="rect">
            <a:avLst/>
          </a:prstGeom>
        </p:spPr>
      </p:pic>
      <p:pic>
        <p:nvPicPr>
          <p:cNvPr id="11" name="Picture 10">
            <a:extLst>
              <a:ext uri="{FF2B5EF4-FFF2-40B4-BE49-F238E27FC236}">
                <a16:creationId xmlns:a16="http://schemas.microsoft.com/office/drawing/2014/main" id="{0B9A4BC9-CF36-A696-9472-CB95B8C1B9A4}"/>
              </a:ext>
            </a:extLst>
          </p:cNvPr>
          <p:cNvPicPr>
            <a:picLocks noChangeAspect="1"/>
          </p:cNvPicPr>
          <p:nvPr/>
        </p:nvPicPr>
        <p:blipFill>
          <a:blip r:embed="rId3"/>
          <a:stretch>
            <a:fillRect/>
          </a:stretch>
        </p:blipFill>
        <p:spPr>
          <a:xfrm>
            <a:off x="4932205" y="1552469"/>
            <a:ext cx="3592670" cy="2370269"/>
          </a:xfrm>
          <a:prstGeom prst="rect">
            <a:avLst/>
          </a:prstGeom>
        </p:spPr>
      </p:pic>
      <p:pic>
        <p:nvPicPr>
          <p:cNvPr id="14" name="Picture 13">
            <a:extLst>
              <a:ext uri="{FF2B5EF4-FFF2-40B4-BE49-F238E27FC236}">
                <a16:creationId xmlns:a16="http://schemas.microsoft.com/office/drawing/2014/main" id="{BCBFCFC9-EB28-6673-BA67-13EBBDA1E929}"/>
              </a:ext>
            </a:extLst>
          </p:cNvPr>
          <p:cNvPicPr>
            <a:picLocks noChangeAspect="1"/>
          </p:cNvPicPr>
          <p:nvPr/>
        </p:nvPicPr>
        <p:blipFill>
          <a:blip r:embed="rId4"/>
          <a:stretch>
            <a:fillRect/>
          </a:stretch>
        </p:blipFill>
        <p:spPr>
          <a:xfrm>
            <a:off x="8558368" y="4043412"/>
            <a:ext cx="2839718" cy="2370269"/>
          </a:xfrm>
          <a:prstGeom prst="rect">
            <a:avLst/>
          </a:prstGeom>
        </p:spPr>
      </p:pic>
      <p:pic>
        <p:nvPicPr>
          <p:cNvPr id="15" name="Picture 14">
            <a:extLst>
              <a:ext uri="{FF2B5EF4-FFF2-40B4-BE49-F238E27FC236}">
                <a16:creationId xmlns:a16="http://schemas.microsoft.com/office/drawing/2014/main" id="{90CD004A-0BE4-1DDD-C947-E94C5EA8A951}"/>
              </a:ext>
            </a:extLst>
          </p:cNvPr>
          <p:cNvPicPr>
            <a:picLocks noChangeAspect="1"/>
          </p:cNvPicPr>
          <p:nvPr/>
        </p:nvPicPr>
        <p:blipFill>
          <a:blip r:embed="rId5"/>
          <a:stretch>
            <a:fillRect/>
          </a:stretch>
        </p:blipFill>
        <p:spPr>
          <a:xfrm>
            <a:off x="838000" y="3922738"/>
            <a:ext cx="3940212" cy="2482647"/>
          </a:xfrm>
          <a:prstGeom prst="rect">
            <a:avLst/>
          </a:prstGeom>
        </p:spPr>
      </p:pic>
      <p:pic>
        <p:nvPicPr>
          <p:cNvPr id="16" name="Picture 15">
            <a:extLst>
              <a:ext uri="{FF2B5EF4-FFF2-40B4-BE49-F238E27FC236}">
                <a16:creationId xmlns:a16="http://schemas.microsoft.com/office/drawing/2014/main" id="{EED2543C-7C8C-3A5D-AD66-4A8EABF5CB87}"/>
              </a:ext>
            </a:extLst>
          </p:cNvPr>
          <p:cNvPicPr>
            <a:picLocks noChangeAspect="1"/>
          </p:cNvPicPr>
          <p:nvPr/>
        </p:nvPicPr>
        <p:blipFill>
          <a:blip r:embed="rId6"/>
          <a:stretch>
            <a:fillRect/>
          </a:stretch>
        </p:blipFill>
        <p:spPr>
          <a:xfrm>
            <a:off x="8524875" y="1544981"/>
            <a:ext cx="2873211" cy="2370269"/>
          </a:xfrm>
          <a:prstGeom prst="rect">
            <a:avLst/>
          </a:prstGeom>
        </p:spPr>
      </p:pic>
      <p:pic>
        <p:nvPicPr>
          <p:cNvPr id="17" name="Picture 16">
            <a:extLst>
              <a:ext uri="{FF2B5EF4-FFF2-40B4-BE49-F238E27FC236}">
                <a16:creationId xmlns:a16="http://schemas.microsoft.com/office/drawing/2014/main" id="{D18F5FDA-E574-3B01-B340-CAE246BA4358}"/>
              </a:ext>
            </a:extLst>
          </p:cNvPr>
          <p:cNvPicPr>
            <a:picLocks noChangeAspect="1"/>
          </p:cNvPicPr>
          <p:nvPr/>
        </p:nvPicPr>
        <p:blipFill>
          <a:blip r:embed="rId7"/>
          <a:stretch>
            <a:fillRect/>
          </a:stretch>
        </p:blipFill>
        <p:spPr>
          <a:xfrm>
            <a:off x="4965700" y="4043412"/>
            <a:ext cx="3592668" cy="2361973"/>
          </a:xfrm>
          <a:prstGeom prst="rect">
            <a:avLst/>
          </a:prstGeom>
        </p:spPr>
      </p:pic>
    </p:spTree>
    <p:extLst>
      <p:ext uri="{BB962C8B-B14F-4D97-AF65-F5344CB8AC3E}">
        <p14:creationId xmlns:p14="http://schemas.microsoft.com/office/powerpoint/2010/main" val="4288128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36B8-6DE7-FAEB-6620-63DD72CC9249}"/>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District 4 (Vaughan) Scheduling Analysis</a:t>
            </a:r>
            <a:endParaRPr lang="en-CA" dirty="0"/>
          </a:p>
        </p:txBody>
      </p:sp>
      <p:sp>
        <p:nvSpPr>
          <p:cNvPr id="3" name="Date Placeholder 2">
            <a:extLst>
              <a:ext uri="{FF2B5EF4-FFF2-40B4-BE49-F238E27FC236}">
                <a16:creationId xmlns:a16="http://schemas.microsoft.com/office/drawing/2014/main" id="{057B8F5C-AD01-B684-5956-8909006EDE4C}"/>
              </a:ext>
            </a:extLst>
          </p:cNvPr>
          <p:cNvSpPr>
            <a:spLocks noGrp="1"/>
          </p:cNvSpPr>
          <p:nvPr>
            <p:ph type="dt" sz="half" idx="10"/>
          </p:nvPr>
        </p:nvSpPr>
        <p:spPr/>
        <p:txBody>
          <a:bodyPr/>
          <a:lstStyle/>
          <a:p>
            <a:fld id="{CBA8526B-5913-4A31-BD69-2065E4B8809B}" type="datetime3">
              <a:rPr lang="en-US" smtClean="0"/>
              <a:t>25 November 2025</a:t>
            </a:fld>
            <a:endParaRPr lang="en-US" dirty="0"/>
          </a:p>
        </p:txBody>
      </p:sp>
      <p:sp>
        <p:nvSpPr>
          <p:cNvPr id="4" name="Footer Placeholder 3">
            <a:extLst>
              <a:ext uri="{FF2B5EF4-FFF2-40B4-BE49-F238E27FC236}">
                <a16:creationId xmlns:a16="http://schemas.microsoft.com/office/drawing/2014/main" id="{0610FC1E-7FDA-7E47-9CF1-8C24624CB11C}"/>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D500AE8-7A78-5C05-8742-1A6B69A077A3}"/>
              </a:ext>
            </a:extLst>
          </p:cNvPr>
          <p:cNvSpPr>
            <a:spLocks noGrp="1"/>
          </p:cNvSpPr>
          <p:nvPr>
            <p:ph type="sldNum" sz="quarter" idx="12"/>
          </p:nvPr>
        </p:nvSpPr>
        <p:spPr/>
        <p:txBody>
          <a:bodyPr/>
          <a:lstStyle/>
          <a:p>
            <a:fld id="{C1FF6DA9-008F-8B48-92A6-B652298478BF}" type="slidenum">
              <a:rPr lang="en-US" smtClean="0"/>
              <a:t>16</a:t>
            </a:fld>
            <a:endParaRPr lang="en-US"/>
          </a:p>
        </p:txBody>
      </p:sp>
      <p:pic>
        <p:nvPicPr>
          <p:cNvPr id="6" name="Picture 5" descr="A screenshot of a graph&#10;&#10;AI-generated content may be incorrect.">
            <a:extLst>
              <a:ext uri="{FF2B5EF4-FFF2-40B4-BE49-F238E27FC236}">
                <a16:creationId xmlns:a16="http://schemas.microsoft.com/office/drawing/2014/main" id="{0A80783C-30DA-B674-62EA-30F662250557}"/>
              </a:ext>
            </a:extLst>
          </p:cNvPr>
          <p:cNvPicPr>
            <a:picLocks noChangeAspect="1"/>
          </p:cNvPicPr>
          <p:nvPr/>
        </p:nvPicPr>
        <p:blipFill>
          <a:blip r:embed="rId2"/>
          <a:stretch>
            <a:fillRect/>
          </a:stretch>
        </p:blipFill>
        <p:spPr>
          <a:xfrm>
            <a:off x="5246914" y="1295400"/>
            <a:ext cx="6583136" cy="5302702"/>
          </a:xfrm>
          <a:prstGeom prst="rect">
            <a:avLst/>
          </a:prstGeom>
        </p:spPr>
      </p:pic>
      <p:sp>
        <p:nvSpPr>
          <p:cNvPr id="7" name="TextBox 6">
            <a:extLst>
              <a:ext uri="{FF2B5EF4-FFF2-40B4-BE49-F238E27FC236}">
                <a16:creationId xmlns:a16="http://schemas.microsoft.com/office/drawing/2014/main" id="{3408045E-72F3-A51F-AF21-9056BE7C0550}"/>
              </a:ext>
            </a:extLst>
          </p:cNvPr>
          <p:cNvSpPr txBox="1"/>
          <p:nvPr/>
        </p:nvSpPr>
        <p:spPr>
          <a:xfrm>
            <a:off x="141514" y="1297685"/>
            <a:ext cx="5105400" cy="5286062"/>
          </a:xfrm>
          <a:prstGeom prst="rect">
            <a:avLst/>
          </a:prstGeom>
          <a:noFill/>
        </p:spPr>
        <p:txBody>
          <a:bodyPr wrap="square">
            <a:spAutoFit/>
          </a:bodyPr>
          <a:lstStyle/>
          <a:p>
            <a:r>
              <a:rPr lang="en-CA" sz="1350" b="1" dirty="0">
                <a:latin typeface="Times New Roman" panose="02020603050405020304" pitchFamily="18" charset="0"/>
                <a:cs typeface="Times New Roman" panose="02020603050405020304" pitchFamily="18" charset="0"/>
              </a:rPr>
              <a:t>Executive Summary</a:t>
            </a:r>
            <a:endParaRPr lang="en-CA" sz="135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Officer Availability: 33 / 61 (54%)</a:t>
            </a:r>
          </a:p>
          <a:p>
            <a:pPr marL="285750" lvl="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Daily Call Volume: 438</a:t>
            </a:r>
          </a:p>
          <a:p>
            <a:pPr marL="285750" lvl="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Calls per Available Officer: ~13.3</a:t>
            </a:r>
          </a:p>
          <a:p>
            <a:pPr marL="285750" lvl="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Staffing Compliance: 95%</a:t>
            </a:r>
          </a:p>
          <a:p>
            <a:r>
              <a:rPr lang="en-CA" sz="1350" b="1" dirty="0">
                <a:latin typeface="Times New Roman" panose="02020603050405020304" pitchFamily="18" charset="0"/>
                <a:cs typeface="Times New Roman" panose="02020603050405020304" pitchFamily="18" charset="0"/>
              </a:rPr>
              <a:t>Staffing Compliance Analysis</a:t>
            </a:r>
            <a:endParaRPr lang="en-CA" sz="135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Minimum Required Officers: 23</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Days Below Minimum Staffing: 55/1096 (5.0%)</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Staffing Compliance Rate: 95.0%</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Compliance Level: GOOD</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Despite high compliance with minimum staffing levels, the average daily officer unavailability (45.9%) is critically high. This chronic understaffing, combined with extreme call volume, creates a high-risk environment that the compliance metric alone masks for District 4</a:t>
            </a:r>
          </a:p>
          <a:p>
            <a:r>
              <a:rPr lang="en-CA" sz="1350" b="1" dirty="0">
                <a:latin typeface="Times New Roman" panose="02020603050405020304" pitchFamily="18" charset="0"/>
                <a:cs typeface="Times New Roman" panose="02020603050405020304" pitchFamily="18" charset="0"/>
              </a:rPr>
              <a:t>Risk Assessment</a:t>
            </a:r>
            <a:endParaRPr lang="en-CA" sz="135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Overall Risk Level: HIGH</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Availability Risk Score: 0.46</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 Staffing Risk: LOW</a:t>
            </a:r>
          </a:p>
          <a:p>
            <a:r>
              <a:rPr lang="en-CA" sz="1350" b="1" dirty="0">
                <a:latin typeface="Times New Roman" panose="02020603050405020304" pitchFamily="18" charset="0"/>
                <a:cs typeface="Times New Roman" panose="02020603050405020304" pitchFamily="18" charset="0"/>
              </a:rPr>
              <a:t>High Risk Periods Identified</a:t>
            </a:r>
            <a:endParaRPr lang="en-CA" sz="135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High-Unavailability Months: June - December</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High-Unavailability Days: While criminal activity peaks on Fridays, our operational vulnerability is highest Monday-Thursday due to officer unavailability. This mismatch requires strategic scheduling adjustments</a:t>
            </a:r>
          </a:p>
        </p:txBody>
      </p:sp>
    </p:spTree>
    <p:extLst>
      <p:ext uri="{BB962C8B-B14F-4D97-AF65-F5344CB8AC3E}">
        <p14:creationId xmlns:p14="http://schemas.microsoft.com/office/powerpoint/2010/main" val="849133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30FB-39C0-F46A-5F1F-97F07C4143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C2F6C-D543-622F-A1D1-DE0A58DB7E09}"/>
              </a:ext>
            </a:extLst>
          </p:cNvPr>
          <p:cNvSpPr txBox="1"/>
          <p:nvPr/>
        </p:nvSpPr>
        <p:spPr>
          <a:xfrm>
            <a:off x="2627745" y="274321"/>
            <a:ext cx="6936514"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Strategic Recommendations</a:t>
            </a:r>
          </a:p>
        </p:txBody>
      </p:sp>
      <p:sp>
        <p:nvSpPr>
          <p:cNvPr id="2" name="Date Placeholder 1">
            <a:extLst>
              <a:ext uri="{FF2B5EF4-FFF2-40B4-BE49-F238E27FC236}">
                <a16:creationId xmlns:a16="http://schemas.microsoft.com/office/drawing/2014/main" id="{1B192E4F-AE93-E29A-20EA-A2E1339929F1}"/>
              </a:ext>
            </a:extLst>
          </p:cNvPr>
          <p:cNvSpPr>
            <a:spLocks noGrp="1"/>
          </p:cNvSpPr>
          <p:nvPr>
            <p:ph type="dt" sz="half" idx="10"/>
          </p:nvPr>
        </p:nvSpPr>
        <p:spPr/>
        <p:txBody>
          <a:bodyPr/>
          <a:lstStyle/>
          <a:p>
            <a:fld id="{9907EC0E-FFC0-4DAD-A328-A2D9C6092260}" type="datetime3">
              <a:rPr lang="en-US" smtClean="0"/>
              <a:t>25 November 2025</a:t>
            </a:fld>
            <a:endParaRPr lang="en-US"/>
          </a:p>
        </p:txBody>
      </p:sp>
      <p:sp>
        <p:nvSpPr>
          <p:cNvPr id="9" name="Footer Placeholder 8">
            <a:extLst>
              <a:ext uri="{FF2B5EF4-FFF2-40B4-BE49-F238E27FC236}">
                <a16:creationId xmlns:a16="http://schemas.microsoft.com/office/drawing/2014/main" id="{B7733991-E500-288A-E8F8-365610772DAD}"/>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20746FD3-A2CB-1F53-0B81-E5ECB6D0BCB0}"/>
              </a:ext>
            </a:extLst>
          </p:cNvPr>
          <p:cNvSpPr>
            <a:spLocks noGrp="1"/>
          </p:cNvSpPr>
          <p:nvPr>
            <p:ph type="sldNum" sz="quarter" idx="12"/>
          </p:nvPr>
        </p:nvSpPr>
        <p:spPr/>
        <p:txBody>
          <a:bodyPr/>
          <a:lstStyle/>
          <a:p>
            <a:fld id="{C1FF6DA9-008F-8B48-92A6-B652298478BF}" type="slidenum">
              <a:rPr lang="en-US" smtClean="0"/>
              <a:t>17</a:t>
            </a:fld>
            <a:endParaRPr lang="en-US"/>
          </a:p>
        </p:txBody>
      </p:sp>
      <p:sp>
        <p:nvSpPr>
          <p:cNvPr id="5" name="TextBox 4">
            <a:extLst>
              <a:ext uri="{FF2B5EF4-FFF2-40B4-BE49-F238E27FC236}">
                <a16:creationId xmlns:a16="http://schemas.microsoft.com/office/drawing/2014/main" id="{A1E4C0A1-86E3-12EA-4F5E-9C1C7D8799E0}"/>
              </a:ext>
            </a:extLst>
          </p:cNvPr>
          <p:cNvSpPr txBox="1"/>
          <p:nvPr/>
        </p:nvSpPr>
        <p:spPr>
          <a:xfrm>
            <a:off x="904875" y="1803315"/>
            <a:ext cx="10915650" cy="2141420"/>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en-CA" sz="2000" b="1" kern="100" dirty="0">
                <a:effectLst/>
                <a:latin typeface="Times New Roman" panose="02020603050405020304" pitchFamily="18" charset="0"/>
                <a:ea typeface="Aptos" panose="020B0004020202020204" pitchFamily="34" charset="0"/>
                <a:cs typeface="Times New Roman" panose="02020603050405020304" pitchFamily="18" charset="0"/>
              </a:rPr>
              <a:t>Our Diagnosis:</a:t>
            </a:r>
            <a:r>
              <a:rPr lang="en-CA" sz="2000" kern="100" dirty="0">
                <a:effectLst/>
                <a:latin typeface="Times New Roman" panose="02020603050405020304" pitchFamily="18" charset="0"/>
                <a:ea typeface="Aptos" panose="020B0004020202020204" pitchFamily="34" charset="0"/>
                <a:cs typeface="Times New Roman" panose="02020603050405020304" pitchFamily="18" charset="0"/>
              </a:rPr>
              <a:t> The 2024 surge was an anomaly driven by organized crime in District 4</a:t>
            </a:r>
          </a:p>
          <a:p>
            <a:pPr marL="342900" lvl="0" indent="-342900">
              <a:lnSpc>
                <a:spcPct val="115000"/>
              </a:lnSpc>
              <a:spcAft>
                <a:spcPts val="800"/>
              </a:spcAft>
              <a:buSzPts val="1000"/>
              <a:buFont typeface="Symbol" panose="05050102010706020507" pitchFamily="18" charset="2"/>
              <a:buChar char=""/>
              <a:tabLst>
                <a:tab pos="457200" algn="l"/>
              </a:tabLst>
            </a:pPr>
            <a:r>
              <a:rPr lang="en-CA" sz="2000" b="1" kern="100" dirty="0">
                <a:effectLst/>
                <a:latin typeface="Times New Roman" panose="02020603050405020304" pitchFamily="18" charset="0"/>
                <a:ea typeface="Aptos" panose="020B0004020202020204" pitchFamily="34" charset="0"/>
                <a:cs typeface="Times New Roman" panose="02020603050405020304" pitchFamily="18" charset="0"/>
              </a:rPr>
              <a:t>Our Prescription:</a:t>
            </a:r>
            <a:r>
              <a:rPr lang="en-CA" sz="2000" kern="100" dirty="0">
                <a:effectLst/>
                <a:latin typeface="Times New Roman" panose="02020603050405020304" pitchFamily="18" charset="0"/>
                <a:ea typeface="Aptos" panose="020B0004020202020204" pitchFamily="34" charset="0"/>
                <a:cs typeface="Times New Roman" panose="02020603050405020304" pitchFamily="18" charset="0"/>
              </a:rPr>
              <a:t> An immediate resource surge to Vaughan, with strategic scheduling</a:t>
            </a:r>
          </a:p>
          <a:p>
            <a:pPr marL="342900" lvl="0" indent="-342900">
              <a:lnSpc>
                <a:spcPct val="115000"/>
              </a:lnSpc>
              <a:spcAft>
                <a:spcPts val="800"/>
              </a:spcAft>
              <a:buSzPts val="1000"/>
              <a:buFont typeface="Symbol" panose="05050102010706020507" pitchFamily="18" charset="2"/>
              <a:buChar char=""/>
              <a:tabLst>
                <a:tab pos="457200" algn="l"/>
              </a:tabLst>
            </a:pPr>
            <a:r>
              <a:rPr lang="en-CA" sz="2000" b="1" kern="100" dirty="0">
                <a:effectLst/>
                <a:latin typeface="Times New Roman" panose="02020603050405020304" pitchFamily="18" charset="0"/>
                <a:ea typeface="Aptos" panose="020B0004020202020204" pitchFamily="34" charset="0"/>
                <a:cs typeface="Times New Roman" panose="02020603050405020304" pitchFamily="18" charset="0"/>
              </a:rPr>
              <a:t>Our Prognosis:</a:t>
            </a:r>
            <a:r>
              <a:rPr lang="en-CA" sz="2000" kern="100" dirty="0">
                <a:effectLst/>
                <a:latin typeface="Times New Roman" panose="02020603050405020304" pitchFamily="18" charset="0"/>
                <a:ea typeface="Aptos" panose="020B0004020202020204" pitchFamily="34" charset="0"/>
                <a:cs typeface="Times New Roman" panose="02020603050405020304" pitchFamily="18" charset="0"/>
              </a:rPr>
              <a:t> Without action, a 5.2% increase is forecast for 2026. With our plan, we aim to reverse that trend.</a:t>
            </a:r>
          </a:p>
          <a:p>
            <a:pPr marL="342900" lvl="0" indent="-342900">
              <a:lnSpc>
                <a:spcPct val="115000"/>
              </a:lnSpc>
              <a:spcAft>
                <a:spcPts val="800"/>
              </a:spcAft>
              <a:buSzPts val="1000"/>
              <a:buFont typeface="Symbol" panose="05050102010706020507" pitchFamily="18" charset="2"/>
              <a:buChar char=""/>
              <a:tabLst>
                <a:tab pos="457200" algn="l"/>
              </a:tabLst>
            </a:pPr>
            <a:r>
              <a:rPr lang="en-CA" sz="2000" b="1" kern="100" dirty="0">
                <a:effectLst/>
                <a:latin typeface="Times New Roman" panose="02020603050405020304" pitchFamily="18" charset="0"/>
                <a:ea typeface="Aptos" panose="020B0004020202020204" pitchFamily="34" charset="0"/>
                <a:cs typeface="Times New Roman" panose="02020603050405020304" pitchFamily="18" charset="0"/>
              </a:rPr>
              <a:t>Our Measure:</a:t>
            </a:r>
            <a:r>
              <a:rPr lang="en-CA" sz="2000" kern="100" dirty="0">
                <a:effectLst/>
                <a:latin typeface="Times New Roman" panose="02020603050405020304" pitchFamily="18" charset="0"/>
                <a:ea typeface="Aptos" panose="020B0004020202020204" pitchFamily="34" charset="0"/>
                <a:cs typeface="Times New Roman" panose="02020603050405020304" pitchFamily="18" charset="0"/>
              </a:rPr>
              <a:t> We will track success via reduced risk scores and disrupted networks</a:t>
            </a:r>
          </a:p>
        </p:txBody>
      </p:sp>
    </p:spTree>
    <p:extLst>
      <p:ext uri="{BB962C8B-B14F-4D97-AF65-F5344CB8AC3E}">
        <p14:creationId xmlns:p14="http://schemas.microsoft.com/office/powerpoint/2010/main" val="391233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54742" y="274321"/>
            <a:ext cx="2882519"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Conclusion</a:t>
            </a:r>
          </a:p>
        </p:txBody>
      </p:sp>
      <p:sp>
        <p:nvSpPr>
          <p:cNvPr id="2" name="Date Placeholder 1">
            <a:extLst>
              <a:ext uri="{FF2B5EF4-FFF2-40B4-BE49-F238E27FC236}">
                <a16:creationId xmlns:a16="http://schemas.microsoft.com/office/drawing/2014/main" id="{2E024112-01E0-0A1F-8194-0E2DEFBD1715}"/>
              </a:ext>
            </a:extLst>
          </p:cNvPr>
          <p:cNvSpPr>
            <a:spLocks noGrp="1"/>
          </p:cNvSpPr>
          <p:nvPr>
            <p:ph type="dt" sz="half" idx="10"/>
          </p:nvPr>
        </p:nvSpPr>
        <p:spPr/>
        <p:txBody>
          <a:bodyPr/>
          <a:lstStyle/>
          <a:p>
            <a:fld id="{2BBDE202-2122-4B41-99F3-A95E29B999DB}" type="datetime3">
              <a:rPr lang="en-US" smtClean="0"/>
              <a:t>25 November 2025</a:t>
            </a:fld>
            <a:endParaRPr lang="en-US"/>
          </a:p>
        </p:txBody>
      </p:sp>
      <p:sp>
        <p:nvSpPr>
          <p:cNvPr id="9" name="Footer Placeholder 8">
            <a:extLst>
              <a:ext uri="{FF2B5EF4-FFF2-40B4-BE49-F238E27FC236}">
                <a16:creationId xmlns:a16="http://schemas.microsoft.com/office/drawing/2014/main" id="{5DAB1904-5CE3-9B86-A5DC-9C457E411A51}"/>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EF36001F-1FE7-B18B-3674-06BB36ED375F}"/>
              </a:ext>
            </a:extLst>
          </p:cNvPr>
          <p:cNvSpPr>
            <a:spLocks noGrp="1"/>
          </p:cNvSpPr>
          <p:nvPr>
            <p:ph type="sldNum" sz="quarter" idx="12"/>
          </p:nvPr>
        </p:nvSpPr>
        <p:spPr/>
        <p:txBody>
          <a:bodyPr/>
          <a:lstStyle/>
          <a:p>
            <a:fld id="{C1FF6DA9-008F-8B48-92A6-B652298478BF}" type="slidenum">
              <a:rPr lang="en-US" smtClean="0"/>
              <a:t>18</a:t>
            </a:fld>
            <a:endParaRPr lang="en-US"/>
          </a:p>
        </p:txBody>
      </p:sp>
      <p:sp>
        <p:nvSpPr>
          <p:cNvPr id="12" name="TextBox 11">
            <a:extLst>
              <a:ext uri="{FF2B5EF4-FFF2-40B4-BE49-F238E27FC236}">
                <a16:creationId xmlns:a16="http://schemas.microsoft.com/office/drawing/2014/main" id="{9EDF54D2-080C-AE56-50F5-C0C227E4EE5C}"/>
              </a:ext>
            </a:extLst>
          </p:cNvPr>
          <p:cNvSpPr txBox="1"/>
          <p:nvPr/>
        </p:nvSpPr>
        <p:spPr>
          <a:xfrm>
            <a:off x="852488" y="1231883"/>
            <a:ext cx="10487024" cy="5307030"/>
          </a:xfrm>
          <a:prstGeom prst="rect">
            <a:avLst/>
          </a:prstGeom>
          <a:noFill/>
        </p:spPr>
        <p:txBody>
          <a:bodyPr wrap="square">
            <a:spAutoFit/>
          </a:bodyPr>
          <a:lstStyle/>
          <a:p>
            <a:pPr>
              <a:lnSpc>
                <a:spcPct val="200000"/>
              </a:lnSpc>
            </a:pPr>
            <a:r>
              <a:rPr lang="en-CA" sz="2400" b="1" dirty="0">
                <a:latin typeface="Times New Roman" panose="02020603050405020304" pitchFamily="18" charset="0"/>
                <a:cs typeface="Times New Roman" panose="02020603050405020304" pitchFamily="18" charset="0"/>
              </a:rPr>
              <a:t>#1: Our Priority:</a:t>
            </a:r>
            <a:r>
              <a:rPr lang="en-CA" sz="2400" dirty="0">
                <a:latin typeface="Times New Roman" panose="02020603050405020304" pitchFamily="18" charset="0"/>
                <a:cs typeface="Times New Roman" panose="02020603050405020304" pitchFamily="18" charset="0"/>
              </a:rPr>
              <a:t> </a:t>
            </a:r>
            <a:r>
              <a:rPr lang="en-CA" dirty="0"/>
              <a:t>An immediate, targeted surge of resources to District 4 (Vaughan) to combat the gun 	violence and organized crime driving the 2024 risk peak</a:t>
            </a:r>
          </a:p>
          <a:p>
            <a:pPr>
              <a:lnSpc>
                <a:spcPct val="200000"/>
              </a:lnSpc>
            </a:pPr>
            <a:r>
              <a:rPr lang="en-CA" sz="2400" b="1" dirty="0">
                <a:latin typeface="Times New Roman" panose="02020603050405020304" pitchFamily="18" charset="0"/>
                <a:cs typeface="Times New Roman" panose="02020603050405020304" pitchFamily="18" charset="0"/>
              </a:rPr>
              <a:t>#2: Our Strategy: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Leverage the forecasted decline to implement sustainable prevention and 	optimization programs.</a:t>
            </a:r>
          </a:p>
          <a:p>
            <a:pPr>
              <a:lnSpc>
                <a:spcPct val="200000"/>
              </a:lnSpc>
            </a:pPr>
            <a:r>
              <a:rPr lang="en-CA" sz="2400" b="1" dirty="0">
                <a:latin typeface="Times New Roman" panose="02020603050405020304" pitchFamily="18" charset="0"/>
                <a:cs typeface="Times New Roman" panose="02020603050405020304" pitchFamily="18" charset="0"/>
              </a:rPr>
              <a:t>#3: Our Commitment:</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We will monitor progress through quarterly reviews and adapt our 	strategy 	using this data-driven framework.</a:t>
            </a:r>
          </a:p>
          <a:p>
            <a:pPr>
              <a:lnSpc>
                <a:spcPct val="200000"/>
              </a:lnSpc>
            </a:pPr>
            <a:r>
              <a:rPr lang="en-CA" dirty="0"/>
              <a:t> </a:t>
            </a:r>
            <a:r>
              <a:rPr lang="en-CA" sz="2400" b="1" dirty="0">
                <a:latin typeface="Times New Roman" panose="02020603050405020304" pitchFamily="18" charset="0"/>
                <a:cs typeface="Times New Roman" panose="02020603050405020304" pitchFamily="18" charset="0"/>
              </a:rPr>
              <a:t>#4: Our Measure: </a:t>
            </a:r>
            <a:r>
              <a:rPr lang="en-CA" sz="2000" dirty="0">
                <a:latin typeface="Times New Roman" panose="02020603050405020304" pitchFamily="18" charset="0"/>
                <a:cs typeface="Times New Roman" panose="02020603050405020304" pitchFamily="18" charset="0"/>
              </a:rPr>
              <a:t>We will track success through a reduction in District 4's risk score and a 	disruption in organized crime networks, with quarterly progress reviews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F8E7-EFCF-1155-E0AA-89A907938B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24E1F1-754E-2904-EFBB-CA2DFDEB112F}"/>
              </a:ext>
            </a:extLst>
          </p:cNvPr>
          <p:cNvSpPr txBox="1"/>
          <p:nvPr/>
        </p:nvSpPr>
        <p:spPr>
          <a:xfrm>
            <a:off x="3213132" y="274321"/>
            <a:ext cx="5765745"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Learn More &amp; Contact</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199E256-DC05-1725-18BB-CCB44F9EAD54}"/>
              </a:ext>
            </a:extLst>
          </p:cNvPr>
          <p:cNvSpPr>
            <a:spLocks noGrp="1"/>
          </p:cNvSpPr>
          <p:nvPr>
            <p:ph type="dt" sz="half" idx="10"/>
          </p:nvPr>
        </p:nvSpPr>
        <p:spPr/>
        <p:txBody>
          <a:bodyPr/>
          <a:lstStyle/>
          <a:p>
            <a:fld id="{2BBDE202-2122-4B41-99F3-A95E29B999DB}" type="datetime3">
              <a:rPr lang="en-US" smtClean="0"/>
              <a:t>25 November 2025</a:t>
            </a:fld>
            <a:endParaRPr lang="en-US"/>
          </a:p>
        </p:txBody>
      </p:sp>
      <p:sp>
        <p:nvSpPr>
          <p:cNvPr id="9" name="Footer Placeholder 8">
            <a:extLst>
              <a:ext uri="{FF2B5EF4-FFF2-40B4-BE49-F238E27FC236}">
                <a16:creationId xmlns:a16="http://schemas.microsoft.com/office/drawing/2014/main" id="{1C80E8F4-82CE-F399-CA33-73748D2344D2}"/>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B365C097-B213-B881-7094-E397C6B3D631}"/>
              </a:ext>
            </a:extLst>
          </p:cNvPr>
          <p:cNvSpPr>
            <a:spLocks noGrp="1"/>
          </p:cNvSpPr>
          <p:nvPr>
            <p:ph type="sldNum" sz="quarter" idx="12"/>
          </p:nvPr>
        </p:nvSpPr>
        <p:spPr/>
        <p:txBody>
          <a:bodyPr/>
          <a:lstStyle/>
          <a:p>
            <a:fld id="{C1FF6DA9-008F-8B48-92A6-B652298478BF}" type="slidenum">
              <a:rPr lang="en-US" smtClean="0"/>
              <a:t>19</a:t>
            </a:fld>
            <a:endParaRPr lang="en-US"/>
          </a:p>
        </p:txBody>
      </p:sp>
      <p:sp>
        <p:nvSpPr>
          <p:cNvPr id="6" name="TextBox 5">
            <a:extLst>
              <a:ext uri="{FF2B5EF4-FFF2-40B4-BE49-F238E27FC236}">
                <a16:creationId xmlns:a16="http://schemas.microsoft.com/office/drawing/2014/main" id="{9DAE124F-398E-2BF2-91CF-856D98BBD4C6}"/>
              </a:ext>
            </a:extLst>
          </p:cNvPr>
          <p:cNvSpPr txBox="1"/>
          <p:nvPr/>
        </p:nvSpPr>
        <p:spPr>
          <a:xfrm>
            <a:off x="1392884" y="913130"/>
            <a:ext cx="10189516" cy="586487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Download this Presentation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CA" dirty="0">
                <a:latin typeface="Times New Roman" panose="02020603050405020304" pitchFamily="18" charset="0"/>
                <a:cs typeface="Times New Roman" panose="02020603050405020304" pitchFamily="18" charset="0"/>
              </a:rPr>
              <a:t>Download Full Presentation:</a:t>
            </a: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Or visit: </a:t>
            </a:r>
            <a:r>
              <a:rPr lang="en-US" dirty="0">
                <a:latin typeface="Times New Roman" panose="02020603050405020304" pitchFamily="18" charset="0"/>
                <a:cs typeface="Times New Roman" panose="02020603050405020304" pitchFamily="18" charset="0"/>
                <a:hlinkClick r:id="rId3"/>
              </a:rPr>
              <a:t>https://github.com/fuxima/YRP/blob/main/YorkRegionCrimeAnalysis.pptx</a:t>
            </a:r>
            <a:r>
              <a:rPr lang="en-US"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View Full Project and Code</a:t>
            </a:r>
          </a:p>
          <a:p>
            <a:pPr lvl="2">
              <a:lnSpc>
                <a:spcPct val="150000"/>
              </a:lnSpc>
            </a:pPr>
            <a:endParaRPr lang="en-CA" dirty="0">
              <a:latin typeface="Times New Roman" panose="02020603050405020304" pitchFamily="18" charset="0"/>
              <a:cs typeface="Times New Roman" panose="02020603050405020304" pitchFamily="18" charset="0"/>
            </a:endParaRPr>
          </a:p>
          <a:p>
            <a:pPr lvl="2">
              <a:lnSpc>
                <a:spcPct val="150000"/>
              </a:lnSpc>
            </a:pPr>
            <a:r>
              <a:rPr lang="en-CA" dirty="0">
                <a:latin typeface="Times New Roman" panose="02020603050405020304" pitchFamily="18" charset="0"/>
                <a:cs typeface="Times New Roman" panose="02020603050405020304" pitchFamily="18" charset="0"/>
              </a:rPr>
              <a:t>View Project on GitHub</a:t>
            </a:r>
            <a:r>
              <a:rPr lang="en-US" dirty="0">
                <a:latin typeface="Times New Roman" panose="02020603050405020304" pitchFamily="18" charset="0"/>
                <a:cs typeface="Times New Roman" panose="02020603050405020304" pitchFamily="18" charset="0"/>
              </a:rPr>
              <a:t>:</a:t>
            </a:r>
          </a:p>
          <a:p>
            <a:pPr lvl="2">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t>		</a:t>
            </a:r>
            <a:r>
              <a:rPr lang="en-US" dirty="0">
                <a:latin typeface="Times New Roman" panose="02020603050405020304" pitchFamily="18" charset="0"/>
                <a:cs typeface="Times New Roman" panose="02020603050405020304" pitchFamily="18" charset="0"/>
              </a:rPr>
              <a:t>Or visit:  </a:t>
            </a:r>
            <a:r>
              <a:rPr lang="en-US" dirty="0">
                <a:latin typeface="Times New Roman" panose="02020603050405020304" pitchFamily="18" charset="0"/>
                <a:cs typeface="Times New Roman" panose="02020603050405020304" pitchFamily="18" charset="0"/>
                <a:hlinkClick r:id="rId4"/>
              </a:rPr>
              <a:t>https://github.com/fuxima/YRP</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Contact: </a:t>
            </a:r>
            <a:r>
              <a:rPr lang="en-US" dirty="0">
                <a:latin typeface="Times New Roman" panose="02020603050405020304" pitchFamily="18" charset="0"/>
                <a:cs typeface="Times New Roman" panose="02020603050405020304" pitchFamily="18" charset="0"/>
              </a:rPr>
              <a:t>	Email: </a:t>
            </a:r>
            <a:r>
              <a:rPr lang="en-US" dirty="0">
                <a:latin typeface="Times New Roman" panose="02020603050405020304" pitchFamily="18" charset="0"/>
                <a:cs typeface="Times New Roman" panose="02020603050405020304" pitchFamily="18" charset="0"/>
                <a:hlinkClick r:id="rId5"/>
              </a:rPr>
              <a:t>fuxi.ma@outlook.com</a:t>
            </a: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CA" i="1" dirty="0"/>
              <a:t>This analysis was conducted independently and is not an official publication of the York Regional Police</a:t>
            </a:r>
            <a:endParaRPr lang="en-US" i="1" dirty="0">
              <a:latin typeface="Times New Roman" panose="02020603050405020304" pitchFamily="18" charset="0"/>
              <a:cs typeface="Times New Roman" panose="02020603050405020304" pitchFamily="18" charset="0"/>
            </a:endParaRPr>
          </a:p>
        </p:txBody>
      </p:sp>
      <p:pic>
        <p:nvPicPr>
          <p:cNvPr id="8" name="Picture 7" descr="A qr code with purple border&#10;&#10;AI-generated content may be incorrect.">
            <a:extLst>
              <a:ext uri="{FF2B5EF4-FFF2-40B4-BE49-F238E27FC236}">
                <a16:creationId xmlns:a16="http://schemas.microsoft.com/office/drawing/2014/main" id="{DC1F4CC9-B331-CF9D-12AF-ED5B1EE15658}"/>
              </a:ext>
            </a:extLst>
          </p:cNvPr>
          <p:cNvPicPr>
            <a:picLocks noChangeAspect="1"/>
          </p:cNvPicPr>
          <p:nvPr/>
        </p:nvPicPr>
        <p:blipFill>
          <a:blip r:embed="rId6"/>
          <a:stretch>
            <a:fillRect/>
          </a:stretch>
        </p:blipFill>
        <p:spPr>
          <a:xfrm>
            <a:off x="4757591" y="1821959"/>
            <a:ext cx="784225" cy="756576"/>
          </a:xfrm>
          <a:prstGeom prst="rect">
            <a:avLst/>
          </a:prstGeom>
        </p:spPr>
      </p:pic>
      <p:pic>
        <p:nvPicPr>
          <p:cNvPr id="13" name="Picture 12" descr="A qr code with purple border&#10;&#10;AI-generated content may be incorrect.">
            <a:extLst>
              <a:ext uri="{FF2B5EF4-FFF2-40B4-BE49-F238E27FC236}">
                <a16:creationId xmlns:a16="http://schemas.microsoft.com/office/drawing/2014/main" id="{CECF09DE-16E5-47A7-F1B9-9C897D4EC458}"/>
              </a:ext>
            </a:extLst>
          </p:cNvPr>
          <p:cNvPicPr>
            <a:picLocks noChangeAspect="1"/>
          </p:cNvPicPr>
          <p:nvPr/>
        </p:nvPicPr>
        <p:blipFill>
          <a:blip r:embed="rId7"/>
          <a:stretch>
            <a:fillRect/>
          </a:stretch>
        </p:blipFill>
        <p:spPr>
          <a:xfrm flipV="1">
            <a:off x="4788943" y="4054400"/>
            <a:ext cx="775190" cy="764923"/>
          </a:xfrm>
          <a:prstGeom prst="rect">
            <a:avLst/>
          </a:prstGeom>
        </p:spPr>
      </p:pic>
    </p:spTree>
    <p:extLst>
      <p:ext uri="{BB962C8B-B14F-4D97-AF65-F5344CB8AC3E}">
        <p14:creationId xmlns:p14="http://schemas.microsoft.com/office/powerpoint/2010/main" val="368926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46B2-4E18-969D-6D18-7DC12E07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2D8C-BB7F-1332-342B-C59800B8B8A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Executive Summary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0CE27BBC-13CF-F098-7768-0AC8A7B466C7}"/>
              </a:ext>
            </a:extLst>
          </p:cNvPr>
          <p:cNvSpPr>
            <a:spLocks noGrp="1"/>
          </p:cNvSpPr>
          <p:nvPr>
            <p:ph type="dt" sz="half" idx="10"/>
          </p:nvPr>
        </p:nvSpPr>
        <p:spPr/>
        <p:txBody>
          <a:bodyPr/>
          <a:lstStyle/>
          <a:p>
            <a:fld id="{8E99C372-669C-479C-AE20-4B4AC775D79D}" type="datetime3">
              <a:rPr lang="en-US" smtClean="0"/>
              <a:t>25 November 2025</a:t>
            </a:fld>
            <a:endParaRPr lang="en-US"/>
          </a:p>
        </p:txBody>
      </p:sp>
      <p:sp>
        <p:nvSpPr>
          <p:cNvPr id="11" name="Footer Placeholder 10">
            <a:extLst>
              <a:ext uri="{FF2B5EF4-FFF2-40B4-BE49-F238E27FC236}">
                <a16:creationId xmlns:a16="http://schemas.microsoft.com/office/drawing/2014/main" id="{76EAECC0-2B04-DACB-5141-7641DCF12E56}"/>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FEBB3907-D309-D7EB-36C6-C267C5A63763}"/>
              </a:ext>
            </a:extLst>
          </p:cNvPr>
          <p:cNvSpPr>
            <a:spLocks noGrp="1"/>
          </p:cNvSpPr>
          <p:nvPr>
            <p:ph type="sldNum" sz="quarter" idx="12"/>
          </p:nvPr>
        </p:nvSpPr>
        <p:spPr/>
        <p:txBody>
          <a:bodyPr/>
          <a:lstStyle/>
          <a:p>
            <a:fld id="{C1FF6DA9-008F-8B48-92A6-B652298478BF}" type="slidenum">
              <a:rPr lang="en-US" smtClean="0"/>
              <a:t>2</a:t>
            </a:fld>
            <a:endParaRPr lang="en-US"/>
          </a:p>
        </p:txBody>
      </p:sp>
      <p:sp>
        <p:nvSpPr>
          <p:cNvPr id="13" name="TextBox 12">
            <a:extLst>
              <a:ext uri="{FF2B5EF4-FFF2-40B4-BE49-F238E27FC236}">
                <a16:creationId xmlns:a16="http://schemas.microsoft.com/office/drawing/2014/main" id="{E8F72CDC-44FD-EF45-3222-0222AB5D1D78}"/>
              </a:ext>
            </a:extLst>
          </p:cNvPr>
          <p:cNvSpPr txBox="1"/>
          <p:nvPr/>
        </p:nvSpPr>
        <p:spPr>
          <a:xfrm>
            <a:off x="569686" y="1691675"/>
            <a:ext cx="11143343" cy="3914983"/>
          </a:xfrm>
          <a:prstGeom prst="rect">
            <a:avLst/>
          </a:prstGeom>
          <a:noFill/>
        </p:spPr>
        <p:txBody>
          <a:bodyPr wrap="square">
            <a:spAutoFit/>
          </a:bodyPr>
          <a:lstStyle/>
          <a:p>
            <a:pPr marL="0" lvl="1">
              <a:lnSpc>
                <a:spcPct val="150000"/>
              </a:lnSpc>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Data</a:t>
            </a:r>
          </a:p>
          <a:p>
            <a:pPr marL="285750" lvl="1" indent="-28575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Nearly Half a Million Service Calls</a:t>
            </a:r>
          </a:p>
          <a:p>
            <a:pPr marL="285750" lvl="1" indent="-28575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29,388 staff overtime /shortage records</a:t>
            </a:r>
          </a:p>
          <a:p>
            <a:pPr marL="285750" lvl="1" indent="-28575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Crime data (2016–present)</a:t>
            </a:r>
          </a:p>
          <a:p>
            <a:pPr marL="285750" lvl="1" indent="-28575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Risk factor data: traffic, geographic, demographic, economic, weather, unemployment, youth population</a:t>
            </a:r>
          </a:p>
          <a:p>
            <a:pPr marL="0" lvl="1">
              <a:lnSpc>
                <a:spcPct val="150000"/>
              </a:lnSpc>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Objective</a:t>
            </a:r>
          </a:p>
          <a:p>
            <a:pPr marL="342900" lvl="1" indent="-34290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Develop strategic plan to address the unprecedented 2024 crime surge while stabilizing long-term trends</a:t>
            </a:r>
          </a:p>
        </p:txBody>
      </p:sp>
    </p:spTree>
    <p:extLst>
      <p:ext uri="{BB962C8B-B14F-4D97-AF65-F5344CB8AC3E}">
        <p14:creationId xmlns:p14="http://schemas.microsoft.com/office/powerpoint/2010/main" val="2379976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Table of Contents</a:t>
            </a:r>
            <a:endParaRPr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7B3AD52-C838-ABE1-6B61-E843AA11CF4E}"/>
              </a:ext>
            </a:extLst>
          </p:cNvPr>
          <p:cNvSpPr txBox="1"/>
          <p:nvPr/>
        </p:nvSpPr>
        <p:spPr>
          <a:xfrm>
            <a:off x="609600" y="1270343"/>
            <a:ext cx="11103429" cy="5086008"/>
          </a:xfrm>
          <a:prstGeom prst="rect">
            <a:avLst/>
          </a:prstGeom>
          <a:noFill/>
        </p:spPr>
        <p:txBody>
          <a:bodyPr wrap="square">
            <a:spAutoFit/>
          </a:bodyPr>
          <a:lstStyle/>
          <a:p>
            <a:pPr marL="285750" indent="-285750" algn="l">
              <a:spcBef>
                <a:spcPts val="900"/>
              </a:spcBef>
              <a:spcAft>
                <a:spcPts val="300"/>
              </a:spcAft>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Crime </a:t>
            </a:r>
            <a:r>
              <a:rPr lang="en-CA" sz="2000" b="1" i="0" dirty="0">
                <a:solidFill>
                  <a:srgbClr val="0F1115"/>
                </a:solidFill>
                <a:effectLst/>
                <a:latin typeface="Times New Roman" panose="02020603050405020304" pitchFamily="18" charset="0"/>
                <a:cs typeface="Times New Roman" panose="02020603050405020304" pitchFamily="18" charset="0"/>
              </a:rPr>
              <a:t>Data Overview</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2024 Anomaly &amp; High-Risk Zones</a:t>
            </a:r>
          </a:p>
          <a:p>
            <a:pPr marL="742950" lvl="1" indent="-285750">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Peak of 95,050 crimes in 2024</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Integrated data from 299,984 crime data records, 476k+ service calls, and staffing records</a:t>
            </a:r>
          </a:p>
          <a:p>
            <a:pPr marL="342900" indent="-342900" algn="l">
              <a:spcBef>
                <a:spcPts val="900"/>
              </a:spcBef>
              <a:spcAft>
                <a:spcPts val="300"/>
              </a:spcAft>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Crime Trends &amp; Forecasting (2025-2027)</a:t>
            </a: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Forecasting model with 2024 outlier excluded</a:t>
            </a:r>
            <a:endParaRPr lang="en-CA" sz="16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Strategic outlook and implications of the post-2024 decline</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District-Level Priority Assessment</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Full breakdown of all district risk scores and priorities</a:t>
            </a:r>
            <a:endParaRPr lang="en-CA" sz="16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t>District 1 faces chronic, high-volume challenges, but District 4 (Vaughan) requires immediate intervention</a:t>
            </a:r>
          </a:p>
          <a:p>
            <a:pPr marL="285750" indent="-285750">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Spotlight on District 4 (Vaughan)</a:t>
            </a: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High-risk days patterns</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Strategic Recommendations</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Emergency response, prevention, and resource optimization plans</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Conclusion</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Strategic priorities and immediate next steps</a:t>
            </a:r>
          </a:p>
        </p:txBody>
      </p:sp>
      <p:sp>
        <p:nvSpPr>
          <p:cNvPr id="10" name="Date Placeholder 9">
            <a:extLst>
              <a:ext uri="{FF2B5EF4-FFF2-40B4-BE49-F238E27FC236}">
                <a16:creationId xmlns:a16="http://schemas.microsoft.com/office/drawing/2014/main" id="{65E4D7AC-74F5-53A4-15D9-D71F961A5769}"/>
              </a:ext>
            </a:extLst>
          </p:cNvPr>
          <p:cNvSpPr>
            <a:spLocks noGrp="1"/>
          </p:cNvSpPr>
          <p:nvPr>
            <p:ph type="dt" sz="half" idx="10"/>
          </p:nvPr>
        </p:nvSpPr>
        <p:spPr/>
        <p:txBody>
          <a:bodyPr/>
          <a:lstStyle/>
          <a:p>
            <a:fld id="{2EC6F790-6FF3-446A-870A-D3E7CFED8F65}" type="datetime3">
              <a:rPr lang="en-US" smtClean="0"/>
              <a:t>25 November 2025</a:t>
            </a:fld>
            <a:endParaRPr lang="en-US"/>
          </a:p>
        </p:txBody>
      </p:sp>
      <p:sp>
        <p:nvSpPr>
          <p:cNvPr id="11" name="Footer Placeholder 10">
            <a:extLst>
              <a:ext uri="{FF2B5EF4-FFF2-40B4-BE49-F238E27FC236}">
                <a16:creationId xmlns:a16="http://schemas.microsoft.com/office/drawing/2014/main" id="{E4693392-E5C7-DF8D-8C11-8658817EC4FA}"/>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4D7AE776-78FB-7408-892C-85F4B6D74367}"/>
              </a:ext>
            </a:extLst>
          </p:cNvPr>
          <p:cNvSpPr>
            <a:spLocks noGrp="1"/>
          </p:cNvSpPr>
          <p:nvPr>
            <p:ph type="sldNum" sz="quarter" idx="12"/>
          </p:nvPr>
        </p:nvSpPr>
        <p:spPr/>
        <p:txBody>
          <a:bodyPr/>
          <a:lstStyle/>
          <a:p>
            <a:fld id="{C1FF6DA9-008F-8B48-92A6-B652298478BF}"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E30F9-C5F9-245F-E12C-328E30CBCC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C951A-D6B8-0C4F-89FA-62717073ECE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Methodology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DAA26523-FD57-494B-7D9E-313869DFE15D}"/>
              </a:ext>
            </a:extLst>
          </p:cNvPr>
          <p:cNvSpPr>
            <a:spLocks noGrp="1"/>
          </p:cNvSpPr>
          <p:nvPr>
            <p:ph type="dt" sz="half" idx="10"/>
          </p:nvPr>
        </p:nvSpPr>
        <p:spPr/>
        <p:txBody>
          <a:bodyPr/>
          <a:lstStyle/>
          <a:p>
            <a:fld id="{8E99C372-669C-479C-AE20-4B4AC775D79D}" type="datetime3">
              <a:rPr lang="en-US" smtClean="0"/>
              <a:t>25 November 2025</a:t>
            </a:fld>
            <a:endParaRPr lang="en-US"/>
          </a:p>
        </p:txBody>
      </p:sp>
      <p:sp>
        <p:nvSpPr>
          <p:cNvPr id="11" name="Footer Placeholder 10">
            <a:extLst>
              <a:ext uri="{FF2B5EF4-FFF2-40B4-BE49-F238E27FC236}">
                <a16:creationId xmlns:a16="http://schemas.microsoft.com/office/drawing/2014/main" id="{A449BC68-1411-C137-0B26-191F9698616E}"/>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30145546-941C-46FF-880F-81FDCC74ECE4}"/>
              </a:ext>
            </a:extLst>
          </p:cNvPr>
          <p:cNvSpPr>
            <a:spLocks noGrp="1"/>
          </p:cNvSpPr>
          <p:nvPr>
            <p:ph type="sldNum" sz="quarter" idx="12"/>
          </p:nvPr>
        </p:nvSpPr>
        <p:spPr/>
        <p:txBody>
          <a:bodyPr/>
          <a:lstStyle/>
          <a:p>
            <a:fld id="{C1FF6DA9-008F-8B48-92A6-B652298478BF}" type="slidenum">
              <a:rPr lang="en-US" smtClean="0"/>
              <a:t>4</a:t>
            </a:fld>
            <a:endParaRPr lang="en-US"/>
          </a:p>
        </p:txBody>
      </p:sp>
      <p:sp>
        <p:nvSpPr>
          <p:cNvPr id="15" name="TextBox 14">
            <a:extLst>
              <a:ext uri="{FF2B5EF4-FFF2-40B4-BE49-F238E27FC236}">
                <a16:creationId xmlns:a16="http://schemas.microsoft.com/office/drawing/2014/main" id="{FECE435A-2991-7FAC-AAF4-F384900EC785}"/>
              </a:ext>
            </a:extLst>
          </p:cNvPr>
          <p:cNvSpPr txBox="1"/>
          <p:nvPr/>
        </p:nvSpPr>
        <p:spPr>
          <a:xfrm>
            <a:off x="870856" y="1750083"/>
            <a:ext cx="6520543" cy="3589701"/>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Forecasting Model</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Forecast Period: November 2025 to December 2026</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ARIMA/LSTM time-series modeling and multivariate regression to identify underlying trends and reliable future projections</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While our 2025-2027 forecast model is based on stable historical data (2016-2023), our strategic recommendations are informed by a deep analysis of the qualitative drivers behind the 2024 peak, including gun violence and organized crime</a:t>
            </a:r>
          </a:p>
        </p:txBody>
      </p:sp>
      <p:sp>
        <p:nvSpPr>
          <p:cNvPr id="17" name="TextBox 16">
            <a:extLst>
              <a:ext uri="{FF2B5EF4-FFF2-40B4-BE49-F238E27FC236}">
                <a16:creationId xmlns:a16="http://schemas.microsoft.com/office/drawing/2014/main" id="{535A45F8-FFDD-D344-98E3-435E07A0587E}"/>
              </a:ext>
            </a:extLst>
          </p:cNvPr>
          <p:cNvSpPr txBox="1"/>
          <p:nvPr/>
        </p:nvSpPr>
        <p:spPr>
          <a:xfrm>
            <a:off x="7620002" y="1706539"/>
            <a:ext cx="3873440" cy="3743589"/>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Priority Assessment</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100-point scale evaluating:</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Crime growth &amp; volume</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Type severity &amp; temporal concentration</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Call-for-service load</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Priority Tiers: High (70+), Medium (60-69), Low (&lt;60)</a:t>
            </a:r>
          </a:p>
        </p:txBody>
      </p:sp>
    </p:spTree>
    <p:extLst>
      <p:ext uri="{BB962C8B-B14F-4D97-AF65-F5344CB8AC3E}">
        <p14:creationId xmlns:p14="http://schemas.microsoft.com/office/powerpoint/2010/main" val="2704774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53E7-2C6D-8DD6-413C-C5B8FE87D440}"/>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Trend</a:t>
            </a:r>
          </a:p>
        </p:txBody>
      </p:sp>
      <p:sp>
        <p:nvSpPr>
          <p:cNvPr id="3" name="Date Placeholder 2">
            <a:extLst>
              <a:ext uri="{FF2B5EF4-FFF2-40B4-BE49-F238E27FC236}">
                <a16:creationId xmlns:a16="http://schemas.microsoft.com/office/drawing/2014/main" id="{0F3F49C6-B877-9FD1-F79F-1E789B503668}"/>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4A18025F-28AE-5BB1-4327-BEE2ECFD9D25}"/>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84A8B44-D74F-5AB3-240F-12FE6C5601D1}"/>
              </a:ext>
            </a:extLst>
          </p:cNvPr>
          <p:cNvSpPr>
            <a:spLocks noGrp="1"/>
          </p:cNvSpPr>
          <p:nvPr>
            <p:ph type="sldNum" sz="quarter" idx="12"/>
          </p:nvPr>
        </p:nvSpPr>
        <p:spPr/>
        <p:txBody>
          <a:bodyPr/>
          <a:lstStyle/>
          <a:p>
            <a:fld id="{C1FF6DA9-008F-8B48-92A6-B652298478BF}" type="slidenum">
              <a:rPr lang="en-US" smtClean="0"/>
              <a:t>5</a:t>
            </a:fld>
            <a:endParaRPr lang="en-US"/>
          </a:p>
        </p:txBody>
      </p:sp>
      <p:pic>
        <p:nvPicPr>
          <p:cNvPr id="8" name="Picture 7">
            <a:extLst>
              <a:ext uri="{FF2B5EF4-FFF2-40B4-BE49-F238E27FC236}">
                <a16:creationId xmlns:a16="http://schemas.microsoft.com/office/drawing/2014/main" id="{CE32D0D0-6C6E-13CF-7D96-44BE3CF7A61B}"/>
              </a:ext>
            </a:extLst>
          </p:cNvPr>
          <p:cNvPicPr>
            <a:picLocks noChangeAspect="1"/>
          </p:cNvPicPr>
          <p:nvPr/>
        </p:nvPicPr>
        <p:blipFill>
          <a:blip r:embed="rId2"/>
          <a:stretch>
            <a:fillRect/>
          </a:stretch>
        </p:blipFill>
        <p:spPr>
          <a:xfrm>
            <a:off x="4581525" y="1417638"/>
            <a:ext cx="7490107" cy="5165724"/>
          </a:xfrm>
          <a:prstGeom prst="rect">
            <a:avLst/>
          </a:prstGeom>
        </p:spPr>
      </p:pic>
      <p:sp>
        <p:nvSpPr>
          <p:cNvPr id="6" name="TextBox 5">
            <a:extLst>
              <a:ext uri="{FF2B5EF4-FFF2-40B4-BE49-F238E27FC236}">
                <a16:creationId xmlns:a16="http://schemas.microsoft.com/office/drawing/2014/main" id="{CDA2AC5B-FDC6-819D-224B-74D7C0C2EB29}"/>
              </a:ext>
            </a:extLst>
          </p:cNvPr>
          <p:cNvSpPr txBox="1"/>
          <p:nvPr/>
        </p:nvSpPr>
        <p:spPr>
          <a:xfrm>
            <a:off x="120368" y="1877419"/>
            <a:ext cx="4461157" cy="3908762"/>
          </a:xfrm>
          <a:prstGeom prst="rect">
            <a:avLst/>
          </a:prstGeom>
          <a:noFill/>
        </p:spPr>
        <p:txBody>
          <a:bodyPr wrap="square">
            <a:spAutoFit/>
          </a:bodyPr>
          <a:lstStyle/>
          <a:p>
            <a:pPr algn="l" latinLnBrk="1">
              <a:buNone/>
            </a:pPr>
            <a:r>
              <a:rPr lang="en-CA" sz="2000" b="1" i="0" dirty="0">
                <a:effectLst/>
                <a:latin typeface="Times New Roman" panose="02020603050405020304" pitchFamily="18" charset="0"/>
                <a:cs typeface="Times New Roman" panose="02020603050405020304" pitchFamily="18" charset="0"/>
              </a:rPr>
              <a:t>Key temporal patterns</a:t>
            </a:r>
          </a:p>
          <a:p>
            <a:r>
              <a:rPr lang="en-CA" sz="1600" dirty="0">
                <a:latin typeface="Times New Roman" panose="02020603050405020304" pitchFamily="18" charset="0"/>
                <a:cs typeface="Times New Roman" panose="02020603050405020304" pitchFamily="18" charset="0"/>
              </a:rPr>
              <a:t>Peak Year: 2024 (95,050 incidents)</a:t>
            </a:r>
          </a:p>
          <a:p>
            <a:r>
              <a:rPr lang="en-CA" sz="1600" dirty="0">
                <a:latin typeface="Times New Roman" panose="02020603050405020304" pitchFamily="18" charset="0"/>
                <a:cs typeface="Times New Roman" panose="02020603050405020304" pitchFamily="18" charset="0"/>
              </a:rPr>
              <a:t>   • Peak Month: 10 (26,726 incidents)</a:t>
            </a:r>
          </a:p>
          <a:p>
            <a:r>
              <a:rPr lang="en-CA" sz="1600" dirty="0">
                <a:latin typeface="Times New Roman" panose="02020603050405020304" pitchFamily="18" charset="0"/>
                <a:cs typeface="Times New Roman" panose="02020603050405020304" pitchFamily="18" charset="0"/>
              </a:rPr>
              <a:t>   • Peak Day: Friday (14,397 incidents)</a:t>
            </a:r>
          </a:p>
          <a:p>
            <a:r>
              <a:rPr lang="en-CA" sz="1600" dirty="0">
                <a:latin typeface="Times New Roman" panose="02020603050405020304" pitchFamily="18" charset="0"/>
                <a:cs typeface="Times New Roman" panose="02020603050405020304" pitchFamily="18" charset="0"/>
              </a:rPr>
              <a:t>   • Peak Hour: 00:00 (8,492 incidents)</a:t>
            </a:r>
          </a:p>
          <a:p>
            <a:r>
              <a:rPr lang="en-CA" sz="1600" dirty="0">
                <a:latin typeface="Times New Roman" panose="02020603050405020304" pitchFamily="18" charset="0"/>
                <a:cs typeface="Times New Roman" panose="02020603050405020304" pitchFamily="18" charset="0"/>
              </a:rPr>
              <a:t>   • Post-Peak Adjustment: a 56.7% decrease from the anomalous 2024 peak, returning to a level closer to the pre-2024 trend but still reflecting an overall 19.0% growth since 2016</a:t>
            </a:r>
          </a:p>
          <a:p>
            <a:endParaRPr lang="en-CA" sz="1600" dirty="0">
              <a:latin typeface="Times New Roman" panose="02020603050405020304" pitchFamily="18" charset="0"/>
              <a:cs typeface="Times New Roman" panose="02020603050405020304" pitchFamily="18" charset="0"/>
            </a:endParaRPr>
          </a:p>
          <a:p>
            <a:pPr latinLnBrk="1"/>
            <a:r>
              <a:rPr lang="en-CA" sz="2000" b="1" dirty="0">
                <a:latin typeface="Times New Roman" panose="02020603050405020304" pitchFamily="18" charset="0"/>
                <a:cs typeface="Times New Roman" panose="02020603050405020304" pitchFamily="18" charset="0"/>
              </a:rPr>
              <a:t>Strategic insights</a:t>
            </a:r>
          </a:p>
          <a:p>
            <a:pPr algn="l" latinLnBrk="1">
              <a:buNone/>
            </a:pPr>
            <a:r>
              <a:rPr lang="en-CA" sz="1600" b="0" i="0" dirty="0">
                <a:effectLst/>
                <a:latin typeface="Times New Roman" panose="02020603050405020304" pitchFamily="18" charset="0"/>
                <a:cs typeface="Times New Roman" panose="02020603050405020304" pitchFamily="18" charset="0"/>
              </a:rPr>
              <a:t>   • Weekend Activity: 26.4% of total incidents</a:t>
            </a:r>
          </a:p>
          <a:p>
            <a:pPr algn="l" latinLnBrk="1">
              <a:buNone/>
            </a:pPr>
            <a:r>
              <a:rPr lang="en-CA" sz="1600" b="0" i="0" dirty="0">
                <a:effectLst/>
                <a:latin typeface="Times New Roman" panose="02020603050405020304" pitchFamily="18" charset="0"/>
                <a:cs typeface="Times New Roman" panose="02020603050405020304" pitchFamily="18" charset="0"/>
              </a:rPr>
              <a:t>   • Evening Peak (18:00-23:59): 26.9% of incidents</a:t>
            </a:r>
          </a:p>
          <a:p>
            <a:pPr algn="l" latinLnBrk="1">
              <a:buNone/>
            </a:pPr>
            <a:r>
              <a:rPr lang="en-CA" sz="1600" b="0" i="0" dirty="0">
                <a:effectLst/>
                <a:latin typeface="Times New Roman" panose="02020603050405020304" pitchFamily="18" charset="0"/>
                <a:cs typeface="Times New Roman" panose="02020603050405020304" pitchFamily="18" charset="0"/>
              </a:rPr>
              <a:t>   • High Season: </a:t>
            </a:r>
            <a:r>
              <a:rPr lang="en-CA" sz="1600" dirty="0">
                <a:latin typeface="Times New Roman" panose="02020603050405020304" pitchFamily="18" charset="0"/>
                <a:cs typeface="Times New Roman" panose="02020603050405020304" pitchFamily="18" charset="0"/>
              </a:rPr>
              <a:t>October</a:t>
            </a:r>
            <a:r>
              <a:rPr lang="en-CA" sz="1600" b="0" i="0" dirty="0">
                <a:effectLst/>
                <a:latin typeface="Times New Roman" panose="02020603050405020304" pitchFamily="18" charset="0"/>
                <a:cs typeface="Times New Roman" panose="02020603050405020304" pitchFamily="18" charset="0"/>
              </a:rPr>
              <a:t>, August, September</a:t>
            </a:r>
          </a:p>
          <a:p>
            <a:pPr algn="l" latinLnBrk="1">
              <a:buNone/>
            </a:pPr>
            <a:r>
              <a:rPr lang="en-CA" sz="1600" b="0" i="0" dirty="0">
                <a:effectLst/>
                <a:latin typeface="Times New Roman" panose="02020603050405020304" pitchFamily="18" charset="0"/>
                <a:cs typeface="Times New Roman" panose="02020603050405020304" pitchFamily="18" charset="0"/>
              </a:rPr>
              <a:t>   • Low Season: December, February, November</a:t>
            </a:r>
          </a:p>
        </p:txBody>
      </p:sp>
    </p:spTree>
    <p:extLst>
      <p:ext uri="{BB962C8B-B14F-4D97-AF65-F5344CB8AC3E}">
        <p14:creationId xmlns:p14="http://schemas.microsoft.com/office/powerpoint/2010/main" val="2037768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a:latin typeface="Times New Roman" panose="02020603050405020304" pitchFamily="18" charset="0"/>
                <a:cs typeface="Times New Roman" panose="02020603050405020304" pitchFamily="18" charset="0"/>
              </a:rPr>
              <a:t>Crime Category Distribution</a:t>
            </a:r>
            <a:endParaRPr lang="en-CA"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8CF1D1CE-04D4-F7FF-6044-8CA09E98C21E}"/>
              </a:ext>
            </a:extLst>
          </p:cNvPr>
          <p:cNvSpPr>
            <a:spLocks noGrp="1"/>
          </p:cNvSpPr>
          <p:nvPr>
            <p:ph type="dt" sz="half" idx="10"/>
          </p:nvPr>
        </p:nvSpPr>
        <p:spPr/>
        <p:txBody>
          <a:bodyPr/>
          <a:lstStyle/>
          <a:p>
            <a:fld id="{F43757BF-2F7E-46E5-9A4E-50D85FE8A8F5}" type="datetime3">
              <a:rPr lang="en-US" smtClean="0"/>
              <a:t>25 November 2025</a:t>
            </a:fld>
            <a:endParaRPr lang="en-US"/>
          </a:p>
        </p:txBody>
      </p:sp>
      <p:sp>
        <p:nvSpPr>
          <p:cNvPr id="6" name="Footer Placeholder 5">
            <a:extLst>
              <a:ext uri="{FF2B5EF4-FFF2-40B4-BE49-F238E27FC236}">
                <a16:creationId xmlns:a16="http://schemas.microsoft.com/office/drawing/2014/main" id="{D6A9DCC6-84C6-5BFD-EFD1-611BA0031CB6}"/>
              </a:ext>
            </a:extLst>
          </p:cNvPr>
          <p:cNvSpPr>
            <a:spLocks noGrp="1"/>
          </p:cNvSpPr>
          <p:nvPr>
            <p:ph type="ftr" sz="quarter" idx="11"/>
          </p:nvPr>
        </p:nvSpPr>
        <p:spPr/>
        <p:txBody>
          <a:bodyPr/>
          <a:lstStyle/>
          <a:p>
            <a:r>
              <a:rPr lang="en-US" dirty="0"/>
              <a:t>York Region Crime Analysis</a:t>
            </a:r>
          </a:p>
        </p:txBody>
      </p:sp>
      <p:sp>
        <p:nvSpPr>
          <p:cNvPr id="7" name="Slide Number Placeholder 6">
            <a:extLst>
              <a:ext uri="{FF2B5EF4-FFF2-40B4-BE49-F238E27FC236}">
                <a16:creationId xmlns:a16="http://schemas.microsoft.com/office/drawing/2014/main" id="{3EF37F04-11D2-B959-BE62-CF46FF456F7C}"/>
              </a:ext>
            </a:extLst>
          </p:cNvPr>
          <p:cNvSpPr>
            <a:spLocks noGrp="1"/>
          </p:cNvSpPr>
          <p:nvPr>
            <p:ph type="sldNum" sz="quarter" idx="12"/>
          </p:nvPr>
        </p:nvSpPr>
        <p:spPr/>
        <p:txBody>
          <a:bodyPr/>
          <a:lstStyle/>
          <a:p>
            <a:fld id="{C1FF6DA9-008F-8B48-92A6-B652298478BF}" type="slidenum">
              <a:rPr lang="en-US" smtClean="0"/>
              <a:t>6</a:t>
            </a:fld>
            <a:endParaRPr lang="en-US"/>
          </a:p>
        </p:txBody>
      </p:sp>
      <p:pic>
        <p:nvPicPr>
          <p:cNvPr id="9" name="Picture 8">
            <a:extLst>
              <a:ext uri="{FF2B5EF4-FFF2-40B4-BE49-F238E27FC236}">
                <a16:creationId xmlns:a16="http://schemas.microsoft.com/office/drawing/2014/main" id="{99C184BB-F912-CD08-207E-E7CDE49BEAD3}"/>
              </a:ext>
            </a:extLst>
          </p:cNvPr>
          <p:cNvPicPr>
            <a:picLocks noChangeAspect="1"/>
          </p:cNvPicPr>
          <p:nvPr/>
        </p:nvPicPr>
        <p:blipFill>
          <a:blip r:embed="rId3"/>
          <a:stretch>
            <a:fillRect/>
          </a:stretch>
        </p:blipFill>
        <p:spPr>
          <a:xfrm>
            <a:off x="278441" y="1600199"/>
            <a:ext cx="5697811" cy="2321441"/>
          </a:xfrm>
          <a:prstGeom prst="rect">
            <a:avLst/>
          </a:prstGeom>
        </p:spPr>
      </p:pic>
      <p:sp>
        <p:nvSpPr>
          <p:cNvPr id="4" name="TextBox 3">
            <a:extLst>
              <a:ext uri="{FF2B5EF4-FFF2-40B4-BE49-F238E27FC236}">
                <a16:creationId xmlns:a16="http://schemas.microsoft.com/office/drawing/2014/main" id="{4B4F67C4-31B6-3C08-E98E-1E9323A57666}"/>
              </a:ext>
            </a:extLst>
          </p:cNvPr>
          <p:cNvSpPr txBox="1"/>
          <p:nvPr/>
        </p:nvSpPr>
        <p:spPr>
          <a:xfrm>
            <a:off x="5976252" y="1615323"/>
            <a:ext cx="6215747" cy="646331"/>
          </a:xfrm>
          <a:prstGeom prst="rect">
            <a:avLst/>
          </a:prstGeom>
          <a:noFill/>
        </p:spPr>
        <p:txBody>
          <a:bodyPr wrap="square">
            <a:spAutoFit/>
          </a:bodyPr>
          <a:lstStyle/>
          <a:p>
            <a:pPr marL="285750" indent="-285750"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Property and Violent Crime Dominate Volume</a:t>
            </a:r>
          </a:p>
          <a:p>
            <a:pPr marL="285750" indent="-285750"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Warmer months (Spring/Summer) show a consistent increase</a:t>
            </a:r>
          </a:p>
        </p:txBody>
      </p:sp>
      <p:pic>
        <p:nvPicPr>
          <p:cNvPr id="8" name="Picture 7">
            <a:extLst>
              <a:ext uri="{FF2B5EF4-FFF2-40B4-BE49-F238E27FC236}">
                <a16:creationId xmlns:a16="http://schemas.microsoft.com/office/drawing/2014/main" id="{655E73DE-8553-C325-5238-FA066A60F3E1}"/>
              </a:ext>
            </a:extLst>
          </p:cNvPr>
          <p:cNvPicPr>
            <a:picLocks noChangeAspect="1"/>
          </p:cNvPicPr>
          <p:nvPr/>
        </p:nvPicPr>
        <p:blipFill>
          <a:blip r:embed="rId4"/>
          <a:stretch>
            <a:fillRect/>
          </a:stretch>
        </p:blipFill>
        <p:spPr>
          <a:xfrm>
            <a:off x="278440" y="3941634"/>
            <a:ext cx="5697811" cy="2414717"/>
          </a:xfrm>
          <a:prstGeom prst="rect">
            <a:avLst/>
          </a:prstGeom>
        </p:spPr>
      </p:pic>
      <p:sp>
        <p:nvSpPr>
          <p:cNvPr id="11" name="TextBox 10">
            <a:extLst>
              <a:ext uri="{FF2B5EF4-FFF2-40B4-BE49-F238E27FC236}">
                <a16:creationId xmlns:a16="http://schemas.microsoft.com/office/drawing/2014/main" id="{93759572-CCF9-B8BF-9209-2005682E3073}"/>
              </a:ext>
            </a:extLst>
          </p:cNvPr>
          <p:cNvSpPr txBox="1"/>
          <p:nvPr/>
        </p:nvSpPr>
        <p:spPr>
          <a:xfrm>
            <a:off x="6285817" y="2511935"/>
            <a:ext cx="4501926" cy="3847207"/>
          </a:xfrm>
          <a:prstGeom prst="rect">
            <a:avLst/>
          </a:prstGeom>
          <a:noFill/>
        </p:spPr>
        <p:txBody>
          <a:bodyPr wrap="square">
            <a:spAutoFit/>
          </a:bodyPr>
          <a:lstStyle/>
          <a:p>
            <a:pPr algn="l" latinLnBrk="1">
              <a:buNone/>
            </a:pPr>
            <a:r>
              <a:rPr lang="en-CA" sz="1600" b="0" i="0" dirty="0">
                <a:effectLst/>
                <a:latin typeface="Times New Roman" panose="02020603050405020304" pitchFamily="18" charset="0"/>
                <a:cs typeface="Times New Roman" panose="02020603050405020304" pitchFamily="18" charset="0"/>
              </a:rPr>
              <a:t>CRIME CATEGORY BREAKDOWN (2020-2023):</a:t>
            </a:r>
          </a:p>
          <a:p>
            <a:pPr algn="l" latinLnBrk="1">
              <a:buNone/>
            </a:pPr>
            <a:r>
              <a:rPr lang="en-CA" sz="1400" b="0" i="0" dirty="0">
                <a:effectLst/>
                <a:latin typeface="Times New Roman" panose="02020603050405020304" pitchFamily="18" charset="0"/>
                <a:cs typeface="Times New Roman" panose="02020603050405020304" pitchFamily="18" charset="0"/>
              </a:rPr>
              <a:t>   • Property Crime: 	83,627 crimes (51.1%)</a:t>
            </a:r>
          </a:p>
          <a:p>
            <a:pPr algn="l" latinLnBrk="1">
              <a:buNone/>
            </a:pPr>
            <a:r>
              <a:rPr lang="en-CA" sz="1400" b="0" i="0" dirty="0">
                <a:effectLst/>
                <a:latin typeface="Times New Roman" panose="02020603050405020304" pitchFamily="18" charset="0"/>
                <a:cs typeface="Times New Roman" panose="02020603050405020304" pitchFamily="18" charset="0"/>
              </a:rPr>
              <a:t>   • Violent Crime: 		31,971 crimes (19.5%)</a:t>
            </a:r>
          </a:p>
          <a:p>
            <a:pPr algn="l" latinLnBrk="1">
              <a:buNone/>
            </a:pPr>
            <a:r>
              <a:rPr lang="en-CA" sz="1400" b="0" i="0" dirty="0">
                <a:effectLst/>
                <a:latin typeface="Times New Roman" panose="02020603050405020304" pitchFamily="18" charset="0"/>
                <a:cs typeface="Times New Roman" panose="02020603050405020304" pitchFamily="18" charset="0"/>
              </a:rPr>
              <a:t>   • Other Crime: 		31,888 crimes (19.5%)</a:t>
            </a:r>
          </a:p>
          <a:p>
            <a:pPr algn="l" latinLnBrk="1">
              <a:buNone/>
            </a:pPr>
            <a:r>
              <a:rPr lang="en-CA" sz="1400" b="0" i="0" dirty="0">
                <a:effectLst/>
                <a:latin typeface="Times New Roman" panose="02020603050405020304" pitchFamily="18" charset="0"/>
                <a:cs typeface="Times New Roman" panose="02020603050405020304" pitchFamily="18" charset="0"/>
              </a:rPr>
              <a:t>   • Drug Crime: 		10,755 crimes (6.6%)</a:t>
            </a:r>
          </a:p>
          <a:p>
            <a:pPr algn="l" latinLnBrk="1">
              <a:buNone/>
            </a:pPr>
            <a:r>
              <a:rPr lang="en-CA" sz="1400" b="0" i="0" dirty="0">
                <a:effectLst/>
                <a:latin typeface="Times New Roman" panose="02020603050405020304" pitchFamily="18" charset="0"/>
                <a:cs typeface="Times New Roman" panose="02020603050405020304" pitchFamily="18" charset="0"/>
              </a:rPr>
              <a:t>   • Traffic Crime: 		4,516 crimes (2.8%)</a:t>
            </a:r>
          </a:p>
          <a:p>
            <a:pPr algn="l" latinLnBrk="1">
              <a:buNone/>
            </a:pPr>
            <a:r>
              <a:rPr lang="en-CA" sz="1400" b="0" i="0" dirty="0">
                <a:effectLst/>
                <a:latin typeface="Times New Roman" panose="02020603050405020304" pitchFamily="18" charset="0"/>
                <a:cs typeface="Times New Roman" panose="02020603050405020304" pitchFamily="18" charset="0"/>
              </a:rPr>
              <a:t>   • Public Order: 		929 crimes (0.6%)</a:t>
            </a:r>
          </a:p>
          <a:p>
            <a:pPr algn="l" latinLnBrk="1">
              <a:buNone/>
            </a:pPr>
            <a:r>
              <a:rPr lang="en-CA" sz="1600" b="0" i="0" dirty="0">
                <a:effectLst/>
                <a:latin typeface="Times New Roman" panose="02020603050405020304" pitchFamily="18" charset="0"/>
                <a:cs typeface="Times New Roman" panose="02020603050405020304" pitchFamily="18" charset="0"/>
              </a:rPr>
              <a:t>SEASONAL DISTRIBUTION:</a:t>
            </a:r>
          </a:p>
          <a:p>
            <a:pPr algn="l" latinLnBrk="1">
              <a:buNone/>
            </a:pPr>
            <a:r>
              <a:rPr lang="en-CA" sz="1400" b="0" i="0" dirty="0">
                <a:effectLst/>
                <a:latin typeface="Times New Roman" panose="02020603050405020304" pitchFamily="18" charset="0"/>
                <a:cs typeface="Times New Roman" panose="02020603050405020304" pitchFamily="18" charset="0"/>
              </a:rPr>
              <a:t>     - Fall: 		26.6%</a:t>
            </a:r>
          </a:p>
          <a:p>
            <a:pPr algn="l" latinLnBrk="1">
              <a:buNone/>
            </a:pPr>
            <a:r>
              <a:rPr lang="en-CA" sz="1400" b="0" i="0" dirty="0">
                <a:effectLst/>
                <a:latin typeface="Times New Roman" panose="02020603050405020304" pitchFamily="18" charset="0"/>
                <a:cs typeface="Times New Roman" panose="02020603050405020304" pitchFamily="18" charset="0"/>
              </a:rPr>
              <a:t>     - Spring: 		24.1%</a:t>
            </a:r>
          </a:p>
          <a:p>
            <a:pPr algn="l" latinLnBrk="1">
              <a:buNone/>
            </a:pPr>
            <a:r>
              <a:rPr lang="en-CA" sz="1400" b="0" i="0" dirty="0">
                <a:effectLst/>
                <a:latin typeface="Times New Roman" panose="02020603050405020304" pitchFamily="18" charset="0"/>
                <a:cs typeface="Times New Roman" panose="02020603050405020304" pitchFamily="18" charset="0"/>
              </a:rPr>
              <a:t>     - Summer: 	25.7%</a:t>
            </a:r>
          </a:p>
          <a:p>
            <a:pPr algn="l" latinLnBrk="1">
              <a:buNone/>
            </a:pPr>
            <a:r>
              <a:rPr lang="en-CA" sz="1400" b="0" i="0" dirty="0">
                <a:effectLst/>
                <a:latin typeface="Times New Roman" panose="02020603050405020304" pitchFamily="18" charset="0"/>
                <a:cs typeface="Times New Roman" panose="02020603050405020304" pitchFamily="18" charset="0"/>
              </a:rPr>
              <a:t>     - Winter: 		23.6%</a:t>
            </a:r>
          </a:p>
          <a:p>
            <a:pPr algn="l" latinLnBrk="1">
              <a:buNone/>
            </a:pPr>
            <a:r>
              <a:rPr lang="en-CA" sz="1600" b="0" i="0" dirty="0">
                <a:effectLst/>
                <a:latin typeface="Times New Roman" panose="02020603050405020304" pitchFamily="18" charset="0"/>
                <a:cs typeface="Times New Roman" panose="02020603050405020304" pitchFamily="18" charset="0"/>
              </a:rPr>
              <a:t>CATEGORY TRENDS:</a:t>
            </a:r>
          </a:p>
          <a:p>
            <a:pPr algn="l" latinLnBrk="1">
              <a:buNone/>
            </a:pPr>
            <a:r>
              <a:rPr lang="en-CA" sz="1400" b="0" i="0" dirty="0">
                <a:effectLst/>
                <a:latin typeface="Times New Roman" panose="02020603050405020304" pitchFamily="18" charset="0"/>
                <a:cs typeface="Times New Roman" panose="02020603050405020304" pitchFamily="18" charset="0"/>
              </a:rPr>
              <a:t>   • Property Crime: 	+61.7% change (2020-2023)</a:t>
            </a:r>
          </a:p>
          <a:p>
            <a:pPr latinLnBrk="1"/>
            <a:r>
              <a:rPr lang="en-CA" sz="1400" b="0" i="0" dirty="0">
                <a:effectLst/>
                <a:latin typeface="Times New Roman" panose="02020603050405020304" pitchFamily="18" charset="0"/>
                <a:cs typeface="Times New Roman" panose="02020603050405020304" pitchFamily="18" charset="0"/>
              </a:rPr>
              <a:t>   • Violent Crime: 		+52.3% change </a:t>
            </a:r>
            <a:r>
              <a:rPr lang="en-CA" sz="1400" dirty="0">
                <a:latin typeface="Times New Roman" panose="02020603050405020304" pitchFamily="18" charset="0"/>
                <a:cs typeface="Times New Roman" panose="02020603050405020304" pitchFamily="18" charset="0"/>
              </a:rPr>
              <a:t>(2020-2023)</a:t>
            </a:r>
            <a:endParaRPr lang="en-CA" sz="1400" b="0" i="0" dirty="0">
              <a:effectLst/>
              <a:latin typeface="Times New Roman" panose="02020603050405020304" pitchFamily="18" charset="0"/>
              <a:cs typeface="Times New Roman" panose="02020603050405020304" pitchFamily="18" charset="0"/>
            </a:endParaRPr>
          </a:p>
          <a:p>
            <a:pPr latinLnBrk="1"/>
            <a:r>
              <a:rPr lang="en-CA" sz="1400" b="0" i="0" dirty="0">
                <a:effectLst/>
                <a:latin typeface="Times New Roman" panose="02020603050405020304" pitchFamily="18" charset="0"/>
                <a:cs typeface="Times New Roman" panose="02020603050405020304" pitchFamily="18" charset="0"/>
              </a:rPr>
              <a:t>   • Other Crime: 		+24.8% change </a:t>
            </a:r>
            <a:r>
              <a:rPr lang="en-CA" sz="1400" dirty="0">
                <a:latin typeface="Times New Roman" panose="02020603050405020304" pitchFamily="18" charset="0"/>
                <a:cs typeface="Times New Roman" panose="02020603050405020304" pitchFamily="18" charset="0"/>
              </a:rPr>
              <a:t>(2020-2023)</a:t>
            </a:r>
            <a:endParaRPr lang="en-CA" sz="1400" b="0" i="0" dirty="0">
              <a:effectLst/>
              <a:latin typeface="Times New Roman" panose="02020603050405020304" pitchFamily="18" charset="0"/>
              <a:cs typeface="Times New Roman" panose="02020603050405020304" pitchFamily="18" charset="0"/>
            </a:endParaRPr>
          </a:p>
          <a:p>
            <a:pPr latinLnBrk="1"/>
            <a:r>
              <a:rPr lang="en-CA" sz="1400" b="0" i="0" dirty="0">
                <a:effectLst/>
                <a:latin typeface="Times New Roman" panose="02020603050405020304" pitchFamily="18" charset="0"/>
                <a:cs typeface="Times New Roman" panose="02020603050405020304" pitchFamily="18" charset="0"/>
              </a:rPr>
              <a:t>   • Drug Crime: 		-3.7%    change </a:t>
            </a:r>
            <a:r>
              <a:rPr lang="en-CA" sz="1400" dirty="0">
                <a:latin typeface="Times New Roman" panose="02020603050405020304" pitchFamily="18" charset="0"/>
                <a:cs typeface="Times New Roman" panose="02020603050405020304" pitchFamily="18" charset="0"/>
              </a:rPr>
              <a:t>(2020-2023)</a:t>
            </a:r>
            <a:endParaRPr lang="en-CA" sz="1400" b="0" i="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4970-F7E0-141B-F524-BF6FE4504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1F08F-2D16-6E8B-529C-F7A8CDB25C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The Crime-Staffing Feedback Loop</a:t>
            </a:r>
            <a:endParaRPr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4928B4C-95F8-71CC-5C2F-670916A788FA}"/>
              </a:ext>
            </a:extLst>
          </p:cNvPr>
          <p:cNvPicPr>
            <a:picLocks noChangeAspect="1"/>
          </p:cNvPicPr>
          <p:nvPr/>
        </p:nvPicPr>
        <p:blipFill>
          <a:blip r:embed="rId3"/>
          <a:stretch>
            <a:fillRect/>
          </a:stretch>
        </p:blipFill>
        <p:spPr>
          <a:xfrm>
            <a:off x="3055239" y="2243654"/>
            <a:ext cx="2824419" cy="2297127"/>
          </a:xfrm>
          <a:prstGeom prst="rect">
            <a:avLst/>
          </a:prstGeom>
        </p:spPr>
      </p:pic>
      <p:pic>
        <p:nvPicPr>
          <p:cNvPr id="9" name="Picture 8">
            <a:extLst>
              <a:ext uri="{FF2B5EF4-FFF2-40B4-BE49-F238E27FC236}">
                <a16:creationId xmlns:a16="http://schemas.microsoft.com/office/drawing/2014/main" id="{746C5DE6-08AD-307E-A741-7893F385336F}"/>
              </a:ext>
            </a:extLst>
          </p:cNvPr>
          <p:cNvPicPr>
            <a:picLocks noChangeAspect="1"/>
          </p:cNvPicPr>
          <p:nvPr/>
        </p:nvPicPr>
        <p:blipFill>
          <a:blip r:embed="rId4"/>
          <a:stretch>
            <a:fillRect/>
          </a:stretch>
        </p:blipFill>
        <p:spPr>
          <a:xfrm>
            <a:off x="5944810" y="4519138"/>
            <a:ext cx="3047462" cy="2173582"/>
          </a:xfrm>
          <a:prstGeom prst="rect">
            <a:avLst/>
          </a:prstGeom>
        </p:spPr>
      </p:pic>
      <p:pic>
        <p:nvPicPr>
          <p:cNvPr id="11" name="Picture 10">
            <a:extLst>
              <a:ext uri="{FF2B5EF4-FFF2-40B4-BE49-F238E27FC236}">
                <a16:creationId xmlns:a16="http://schemas.microsoft.com/office/drawing/2014/main" id="{F80E489C-7108-3321-DDFD-9DB58B914471}"/>
              </a:ext>
            </a:extLst>
          </p:cNvPr>
          <p:cNvPicPr>
            <a:picLocks noChangeAspect="1"/>
          </p:cNvPicPr>
          <p:nvPr/>
        </p:nvPicPr>
        <p:blipFill>
          <a:blip r:embed="rId5"/>
          <a:stretch>
            <a:fillRect/>
          </a:stretch>
        </p:blipFill>
        <p:spPr>
          <a:xfrm>
            <a:off x="5879659" y="2243655"/>
            <a:ext cx="3011899" cy="2282881"/>
          </a:xfrm>
          <a:prstGeom prst="rect">
            <a:avLst/>
          </a:prstGeom>
        </p:spPr>
      </p:pic>
      <p:pic>
        <p:nvPicPr>
          <p:cNvPr id="13" name="Picture 12">
            <a:extLst>
              <a:ext uri="{FF2B5EF4-FFF2-40B4-BE49-F238E27FC236}">
                <a16:creationId xmlns:a16="http://schemas.microsoft.com/office/drawing/2014/main" id="{A5663ED2-3FA2-FD86-1776-AA056DE52D0D}"/>
              </a:ext>
            </a:extLst>
          </p:cNvPr>
          <p:cNvPicPr>
            <a:picLocks noChangeAspect="1"/>
          </p:cNvPicPr>
          <p:nvPr/>
        </p:nvPicPr>
        <p:blipFill>
          <a:blip r:embed="rId6"/>
          <a:stretch>
            <a:fillRect/>
          </a:stretch>
        </p:blipFill>
        <p:spPr>
          <a:xfrm>
            <a:off x="8891558" y="2243655"/>
            <a:ext cx="2824192" cy="2297126"/>
          </a:xfrm>
          <a:prstGeom prst="rect">
            <a:avLst/>
          </a:prstGeom>
        </p:spPr>
      </p:pic>
      <p:sp>
        <p:nvSpPr>
          <p:cNvPr id="3" name="TextBox 2">
            <a:extLst>
              <a:ext uri="{FF2B5EF4-FFF2-40B4-BE49-F238E27FC236}">
                <a16:creationId xmlns:a16="http://schemas.microsoft.com/office/drawing/2014/main" id="{10E15174-B8D1-1AF3-41D6-AC62E784F62A}"/>
              </a:ext>
            </a:extLst>
          </p:cNvPr>
          <p:cNvSpPr txBox="1"/>
          <p:nvPr/>
        </p:nvSpPr>
        <p:spPr>
          <a:xfrm>
            <a:off x="3880419" y="3094420"/>
            <a:ext cx="918066"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Crime</a:t>
            </a:r>
          </a:p>
        </p:txBody>
      </p:sp>
      <p:sp>
        <p:nvSpPr>
          <p:cNvPr id="6" name="TextBox 5">
            <a:extLst>
              <a:ext uri="{FF2B5EF4-FFF2-40B4-BE49-F238E27FC236}">
                <a16:creationId xmlns:a16="http://schemas.microsoft.com/office/drawing/2014/main" id="{02157F9D-C7CC-8383-23C8-A38AACFB8D5C}"/>
              </a:ext>
            </a:extLst>
          </p:cNvPr>
          <p:cNvSpPr txBox="1"/>
          <p:nvPr/>
        </p:nvSpPr>
        <p:spPr>
          <a:xfrm>
            <a:off x="7391752" y="2396829"/>
            <a:ext cx="1036112"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911</a:t>
            </a:r>
            <a:r>
              <a:rPr lang="en-CA" sz="1600" b="1" dirty="0">
                <a:solidFill>
                  <a:srgbClr val="0F1115"/>
                </a:solidFill>
                <a:effectLst/>
                <a:latin typeface="Times New Roman" panose="02020603050405020304" pitchFamily="18" charset="0"/>
                <a:cs typeface="Times New Roman" panose="02020603050405020304" pitchFamily="18" charset="0"/>
              </a:rPr>
              <a:t> </a:t>
            </a:r>
            <a:r>
              <a:rPr lang="en-CA" sz="1400" b="1" dirty="0">
                <a:solidFill>
                  <a:srgbClr val="0F1115"/>
                </a:solidFill>
                <a:latin typeface="Times New Roman" panose="02020603050405020304" pitchFamily="18" charset="0"/>
                <a:cs typeface="Times New Roman" panose="02020603050405020304" pitchFamily="18" charset="0"/>
              </a:rPr>
              <a:t>Call</a:t>
            </a:r>
          </a:p>
        </p:txBody>
      </p:sp>
      <p:sp>
        <p:nvSpPr>
          <p:cNvPr id="7" name="TextBox 6">
            <a:extLst>
              <a:ext uri="{FF2B5EF4-FFF2-40B4-BE49-F238E27FC236}">
                <a16:creationId xmlns:a16="http://schemas.microsoft.com/office/drawing/2014/main" id="{446FDC63-F64C-4320-70EB-2CFD7A9F58AE}"/>
              </a:ext>
            </a:extLst>
          </p:cNvPr>
          <p:cNvSpPr txBox="1"/>
          <p:nvPr/>
        </p:nvSpPr>
        <p:spPr>
          <a:xfrm>
            <a:off x="9071614" y="2327535"/>
            <a:ext cx="2120413" cy="336439"/>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effectLst/>
                <a:latin typeface="Times New Roman" panose="02020603050405020304" pitchFamily="18" charset="0"/>
                <a:cs typeface="Times New Roman" panose="02020603050405020304" pitchFamily="18" charset="0"/>
              </a:rPr>
              <a:t>Staff Overtime/Shortage</a:t>
            </a:r>
            <a:endParaRPr lang="en-CA" sz="1100" b="0" i="0" dirty="0">
              <a:solidFill>
                <a:srgbClr val="0F1115"/>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4061EA-2D17-5C07-C270-438526F9C044}"/>
              </a:ext>
            </a:extLst>
          </p:cNvPr>
          <p:cNvSpPr txBox="1"/>
          <p:nvPr/>
        </p:nvSpPr>
        <p:spPr>
          <a:xfrm>
            <a:off x="6737721" y="4814530"/>
            <a:ext cx="1711422"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Staffing-Bottleneck</a:t>
            </a:r>
          </a:p>
        </p:txBody>
      </p:sp>
      <p:pic>
        <p:nvPicPr>
          <p:cNvPr id="12" name="Picture 11">
            <a:extLst>
              <a:ext uri="{FF2B5EF4-FFF2-40B4-BE49-F238E27FC236}">
                <a16:creationId xmlns:a16="http://schemas.microsoft.com/office/drawing/2014/main" id="{6E284B49-ED9D-5BDB-99BD-D82E59D60C7C}"/>
              </a:ext>
            </a:extLst>
          </p:cNvPr>
          <p:cNvPicPr>
            <a:picLocks noChangeAspect="1"/>
          </p:cNvPicPr>
          <p:nvPr/>
        </p:nvPicPr>
        <p:blipFill>
          <a:blip r:embed="rId7"/>
          <a:stretch>
            <a:fillRect/>
          </a:stretch>
        </p:blipFill>
        <p:spPr>
          <a:xfrm>
            <a:off x="3120389" y="4537366"/>
            <a:ext cx="2824421" cy="2159337"/>
          </a:xfrm>
          <a:prstGeom prst="rect">
            <a:avLst/>
          </a:prstGeom>
        </p:spPr>
      </p:pic>
      <p:pic>
        <p:nvPicPr>
          <p:cNvPr id="15" name="Picture 14">
            <a:extLst>
              <a:ext uri="{FF2B5EF4-FFF2-40B4-BE49-F238E27FC236}">
                <a16:creationId xmlns:a16="http://schemas.microsoft.com/office/drawing/2014/main" id="{A3D44076-C396-AB6C-9EDF-ACD98F133FDB}"/>
              </a:ext>
            </a:extLst>
          </p:cNvPr>
          <p:cNvPicPr>
            <a:picLocks noChangeAspect="1"/>
          </p:cNvPicPr>
          <p:nvPr/>
        </p:nvPicPr>
        <p:blipFill>
          <a:blip r:embed="rId8"/>
          <a:stretch>
            <a:fillRect/>
          </a:stretch>
        </p:blipFill>
        <p:spPr>
          <a:xfrm>
            <a:off x="8958172" y="4535375"/>
            <a:ext cx="2757578" cy="2159337"/>
          </a:xfrm>
          <a:prstGeom prst="rect">
            <a:avLst/>
          </a:prstGeom>
        </p:spPr>
      </p:pic>
      <p:sp>
        <p:nvSpPr>
          <p:cNvPr id="16" name="TextBox 15">
            <a:extLst>
              <a:ext uri="{FF2B5EF4-FFF2-40B4-BE49-F238E27FC236}">
                <a16:creationId xmlns:a16="http://schemas.microsoft.com/office/drawing/2014/main" id="{EDD81E2F-C5F6-60EE-A86E-8E2E0A38C5A1}"/>
              </a:ext>
            </a:extLst>
          </p:cNvPr>
          <p:cNvSpPr txBox="1"/>
          <p:nvPr/>
        </p:nvSpPr>
        <p:spPr>
          <a:xfrm>
            <a:off x="10336961" y="5291959"/>
            <a:ext cx="827898" cy="342401"/>
          </a:xfrm>
          <a:prstGeom prst="rect">
            <a:avLst/>
          </a:prstGeom>
          <a:noFill/>
        </p:spPr>
        <p:txBody>
          <a:bodyPr wrap="square">
            <a:spAutoFit/>
          </a:bodyPr>
          <a:lstStyle/>
          <a:p>
            <a:pPr>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Staffing</a:t>
            </a:r>
          </a:p>
        </p:txBody>
      </p:sp>
      <p:sp>
        <p:nvSpPr>
          <p:cNvPr id="17" name="TextBox 16">
            <a:extLst>
              <a:ext uri="{FF2B5EF4-FFF2-40B4-BE49-F238E27FC236}">
                <a16:creationId xmlns:a16="http://schemas.microsoft.com/office/drawing/2014/main" id="{2196403B-A17A-2E79-AE78-E519BB03FB30}"/>
              </a:ext>
            </a:extLst>
          </p:cNvPr>
          <p:cNvSpPr txBox="1"/>
          <p:nvPr/>
        </p:nvSpPr>
        <p:spPr>
          <a:xfrm>
            <a:off x="4294300" y="4589034"/>
            <a:ext cx="1460628"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Risk Factors</a:t>
            </a:r>
          </a:p>
        </p:txBody>
      </p:sp>
      <p:sp>
        <p:nvSpPr>
          <p:cNvPr id="10" name="Date Placeholder 9">
            <a:extLst>
              <a:ext uri="{FF2B5EF4-FFF2-40B4-BE49-F238E27FC236}">
                <a16:creationId xmlns:a16="http://schemas.microsoft.com/office/drawing/2014/main" id="{ECC17358-0BE1-1307-4F8C-84EC149EEAF1}"/>
              </a:ext>
            </a:extLst>
          </p:cNvPr>
          <p:cNvSpPr>
            <a:spLocks noGrp="1"/>
          </p:cNvSpPr>
          <p:nvPr>
            <p:ph type="dt" sz="half" idx="10"/>
          </p:nvPr>
        </p:nvSpPr>
        <p:spPr>
          <a:xfrm>
            <a:off x="830172" y="6356351"/>
            <a:ext cx="2147978" cy="365125"/>
          </a:xfrm>
        </p:spPr>
        <p:txBody>
          <a:bodyPr/>
          <a:lstStyle/>
          <a:p>
            <a:fld id="{F0D9266A-34D5-49FE-BC9B-420F9F433C3C}" type="datetime3">
              <a:rPr lang="en-US" smtClean="0"/>
              <a:t>25 November 2025</a:t>
            </a:fld>
            <a:endParaRPr lang="en-US"/>
          </a:p>
        </p:txBody>
      </p:sp>
      <p:sp>
        <p:nvSpPr>
          <p:cNvPr id="14" name="Footer Placeholder 13">
            <a:extLst>
              <a:ext uri="{FF2B5EF4-FFF2-40B4-BE49-F238E27FC236}">
                <a16:creationId xmlns:a16="http://schemas.microsoft.com/office/drawing/2014/main" id="{2A5FFE5B-1CD4-500F-4912-F687891E6BA1}"/>
              </a:ext>
            </a:extLst>
          </p:cNvPr>
          <p:cNvSpPr>
            <a:spLocks noGrp="1"/>
          </p:cNvSpPr>
          <p:nvPr>
            <p:ph type="ftr" sz="quarter" idx="11"/>
          </p:nvPr>
        </p:nvSpPr>
        <p:spPr>
          <a:xfrm>
            <a:off x="4635036" y="6356351"/>
            <a:ext cx="2915113" cy="365125"/>
          </a:xfrm>
        </p:spPr>
        <p:txBody>
          <a:bodyPr/>
          <a:lstStyle/>
          <a:p>
            <a:r>
              <a:rPr lang="en-US" dirty="0"/>
              <a:t>York Region Crime Analysis</a:t>
            </a:r>
          </a:p>
        </p:txBody>
      </p:sp>
      <p:sp>
        <p:nvSpPr>
          <p:cNvPr id="18" name="Slide Number Placeholder 17">
            <a:extLst>
              <a:ext uri="{FF2B5EF4-FFF2-40B4-BE49-F238E27FC236}">
                <a16:creationId xmlns:a16="http://schemas.microsoft.com/office/drawing/2014/main" id="{978B59BA-9DDC-737D-CBB6-5C6C1F544D9F}"/>
              </a:ext>
            </a:extLst>
          </p:cNvPr>
          <p:cNvSpPr>
            <a:spLocks noGrp="1"/>
          </p:cNvSpPr>
          <p:nvPr>
            <p:ph type="sldNum" sz="quarter" idx="12"/>
          </p:nvPr>
        </p:nvSpPr>
        <p:spPr>
          <a:xfrm>
            <a:off x="8958172" y="6356351"/>
            <a:ext cx="2147978" cy="365125"/>
          </a:xfrm>
        </p:spPr>
        <p:txBody>
          <a:bodyPr/>
          <a:lstStyle/>
          <a:p>
            <a:fld id="{C1FF6DA9-008F-8B48-92A6-B652298478BF}" type="slidenum">
              <a:rPr lang="en-US" smtClean="0"/>
              <a:t>7</a:t>
            </a:fld>
            <a:endParaRPr lang="en-US"/>
          </a:p>
        </p:txBody>
      </p:sp>
      <p:pic>
        <p:nvPicPr>
          <p:cNvPr id="33" name="Picture 32">
            <a:extLst>
              <a:ext uri="{FF2B5EF4-FFF2-40B4-BE49-F238E27FC236}">
                <a16:creationId xmlns:a16="http://schemas.microsoft.com/office/drawing/2014/main" id="{E71BB462-2132-DC58-6DC8-1F0A78C89DBD}"/>
              </a:ext>
            </a:extLst>
          </p:cNvPr>
          <p:cNvPicPr>
            <a:picLocks noChangeAspect="1"/>
          </p:cNvPicPr>
          <p:nvPr/>
        </p:nvPicPr>
        <p:blipFill>
          <a:blip r:embed="rId9"/>
          <a:stretch>
            <a:fillRect/>
          </a:stretch>
        </p:blipFill>
        <p:spPr>
          <a:xfrm>
            <a:off x="609601" y="4521131"/>
            <a:ext cx="2510788" cy="2184410"/>
          </a:xfrm>
          <a:prstGeom prst="rect">
            <a:avLst/>
          </a:prstGeom>
        </p:spPr>
      </p:pic>
      <p:sp>
        <p:nvSpPr>
          <p:cNvPr id="34" name="TextBox 33">
            <a:extLst>
              <a:ext uri="{FF2B5EF4-FFF2-40B4-BE49-F238E27FC236}">
                <a16:creationId xmlns:a16="http://schemas.microsoft.com/office/drawing/2014/main" id="{2C648B85-50D2-B8E5-A39C-808FF5AA20E1}"/>
              </a:ext>
            </a:extLst>
          </p:cNvPr>
          <p:cNvSpPr txBox="1"/>
          <p:nvPr/>
        </p:nvSpPr>
        <p:spPr>
          <a:xfrm>
            <a:off x="1067351" y="4627209"/>
            <a:ext cx="2147978"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Operational Correlation</a:t>
            </a:r>
          </a:p>
        </p:txBody>
      </p:sp>
      <p:pic>
        <p:nvPicPr>
          <p:cNvPr id="36" name="Picture 35">
            <a:extLst>
              <a:ext uri="{FF2B5EF4-FFF2-40B4-BE49-F238E27FC236}">
                <a16:creationId xmlns:a16="http://schemas.microsoft.com/office/drawing/2014/main" id="{C354B817-FB27-4BEB-BCFC-EF1707110B44}"/>
              </a:ext>
            </a:extLst>
          </p:cNvPr>
          <p:cNvPicPr>
            <a:picLocks noChangeAspect="1"/>
          </p:cNvPicPr>
          <p:nvPr/>
        </p:nvPicPr>
        <p:blipFill>
          <a:blip r:embed="rId10"/>
          <a:stretch>
            <a:fillRect/>
          </a:stretch>
        </p:blipFill>
        <p:spPr>
          <a:xfrm>
            <a:off x="611123" y="2243653"/>
            <a:ext cx="2444115" cy="2282881"/>
          </a:xfrm>
          <a:prstGeom prst="rect">
            <a:avLst/>
          </a:prstGeom>
        </p:spPr>
      </p:pic>
      <p:sp>
        <p:nvSpPr>
          <p:cNvPr id="19" name="TextBox 18">
            <a:extLst>
              <a:ext uri="{FF2B5EF4-FFF2-40B4-BE49-F238E27FC236}">
                <a16:creationId xmlns:a16="http://schemas.microsoft.com/office/drawing/2014/main" id="{9CBA1964-226E-916F-C2CB-5E4D9F2F4C1D}"/>
              </a:ext>
            </a:extLst>
          </p:cNvPr>
          <p:cNvSpPr txBox="1"/>
          <p:nvPr/>
        </p:nvSpPr>
        <p:spPr>
          <a:xfrm>
            <a:off x="2190825" y="1454097"/>
            <a:ext cx="7803533" cy="646331"/>
          </a:xfrm>
          <a:prstGeom prst="rect">
            <a:avLst/>
          </a:prstGeom>
          <a:noFill/>
        </p:spPr>
        <p:txBody>
          <a:bodyPr wrap="square">
            <a:spAutoFit/>
          </a:bodyPr>
          <a:lstStyle/>
          <a:p>
            <a:pPr marL="285750" indent="-285750">
              <a:buFont typeface="Arial" panose="020B0604020202020204" pitchFamily="34" charset="0"/>
              <a:buChar char="•"/>
            </a:pPr>
            <a:r>
              <a:rPr lang="en-CA" b="0" i="0" dirty="0">
                <a:solidFill>
                  <a:srgbClr val="0F1115"/>
                </a:solidFill>
                <a:effectLst/>
                <a:latin typeface="Times New Roman" panose="02020603050405020304" pitchFamily="18" charset="0"/>
                <a:cs typeface="Times New Roman" panose="02020603050405020304" pitchFamily="18" charset="0"/>
              </a:rPr>
              <a:t>High crime volume leads to more 911 calls, which increases staff overtime and burnout, exacerbating staffing shortages and creating an operational bottleneck</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5809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CF4D-BD00-2CE7-E765-464371DE43C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Yearly Crime Trends &amp; The 2024 Anomaly</a:t>
            </a:r>
            <a:endParaRPr lang="en-CA" b="1" dirty="0"/>
          </a:p>
        </p:txBody>
      </p:sp>
      <p:sp>
        <p:nvSpPr>
          <p:cNvPr id="3" name="Date Placeholder 2">
            <a:extLst>
              <a:ext uri="{FF2B5EF4-FFF2-40B4-BE49-F238E27FC236}">
                <a16:creationId xmlns:a16="http://schemas.microsoft.com/office/drawing/2014/main" id="{A815B4B6-39F8-FACF-2139-8DECD35C74BE}"/>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E4270CB4-3994-C6B5-7A33-8B8CC6DC570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F88C8B73-3B1F-0E49-8F32-26D9AE22DFA0}"/>
              </a:ext>
            </a:extLst>
          </p:cNvPr>
          <p:cNvSpPr>
            <a:spLocks noGrp="1"/>
          </p:cNvSpPr>
          <p:nvPr>
            <p:ph type="sldNum" sz="quarter" idx="12"/>
          </p:nvPr>
        </p:nvSpPr>
        <p:spPr/>
        <p:txBody>
          <a:bodyPr/>
          <a:lstStyle/>
          <a:p>
            <a:fld id="{C1FF6DA9-008F-8B48-92A6-B652298478BF}" type="slidenum">
              <a:rPr lang="en-US" smtClean="0"/>
              <a:t>8</a:t>
            </a:fld>
            <a:endParaRPr lang="en-US"/>
          </a:p>
        </p:txBody>
      </p:sp>
      <p:pic>
        <p:nvPicPr>
          <p:cNvPr id="6" name="Picture 5" descr="image.png"/>
          <p:cNvPicPr>
            <a:picLocks noChangeAspect="1"/>
          </p:cNvPicPr>
          <p:nvPr/>
        </p:nvPicPr>
        <p:blipFill>
          <a:blip r:embed="rId2"/>
          <a:stretch>
            <a:fillRect/>
          </a:stretch>
        </p:blipFill>
        <p:spPr>
          <a:xfrm>
            <a:off x="585786" y="1262025"/>
            <a:ext cx="5657697" cy="3306486"/>
          </a:xfrm>
          <a:prstGeom prst="rect">
            <a:avLst/>
          </a:prstGeom>
        </p:spPr>
      </p:pic>
      <p:pic>
        <p:nvPicPr>
          <p:cNvPr id="7" name="Picture 6" descr="image.png"/>
          <p:cNvPicPr>
            <a:picLocks noChangeAspect="1"/>
          </p:cNvPicPr>
          <p:nvPr/>
        </p:nvPicPr>
        <p:blipFill>
          <a:blip r:embed="rId3"/>
          <a:stretch>
            <a:fillRect/>
          </a:stretch>
        </p:blipFill>
        <p:spPr>
          <a:xfrm>
            <a:off x="5785930" y="1262025"/>
            <a:ext cx="5796470" cy="3306486"/>
          </a:xfrm>
          <a:prstGeom prst="rect">
            <a:avLst/>
          </a:prstGeom>
        </p:spPr>
      </p:pic>
      <p:sp>
        <p:nvSpPr>
          <p:cNvPr id="8" name="TextBox 7"/>
          <p:cNvSpPr txBox="1"/>
          <p:nvPr/>
        </p:nvSpPr>
        <p:spPr>
          <a:xfrm>
            <a:off x="2019145" y="4761892"/>
            <a:ext cx="9040741" cy="2000548"/>
          </a:xfrm>
          <a:prstGeom prst="rect">
            <a:avLst/>
          </a:prstGeom>
          <a:noFill/>
        </p:spPr>
        <p:txBody>
          <a:bodyPr wrap="square">
            <a:spAutoFit/>
          </a:bodyPr>
          <a:lstStyle/>
          <a:p>
            <a:r>
              <a:rPr lang="en-CA" b="1" dirty="0">
                <a:latin typeface="Times New Roman" panose="02020603050405020304" pitchFamily="18" charset="0"/>
                <a:cs typeface="Times New Roman" panose="02020603050405020304" pitchFamily="18" charset="0"/>
              </a:rPr>
              <a:t>Primary Drivers of the 2024 Anomaly:</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A significant surge in </a:t>
            </a:r>
            <a:r>
              <a:rPr lang="en-CA" b="1" dirty="0">
                <a:latin typeface="Times New Roman" panose="02020603050405020304" pitchFamily="18" charset="0"/>
                <a:cs typeface="Times New Roman" panose="02020603050405020304" pitchFamily="18" charset="0"/>
              </a:rPr>
              <a:t>violent crime, particularly gun violence.</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Organized crime activity</a:t>
            </a:r>
            <a:r>
              <a:rPr lang="en-CA" dirty="0">
                <a:latin typeface="Times New Roman" panose="02020603050405020304" pitchFamily="18" charset="0"/>
                <a:cs typeface="Times New Roman" panose="02020603050405020304" pitchFamily="18" charset="0"/>
              </a:rPr>
              <a:t> driving nationwide increases in auto theft.</a:t>
            </a:r>
          </a:p>
          <a:p>
            <a:pPr marL="742950" lvl="1" indent="-285750">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Ongoing conflicts within the tow truck industry</a:t>
            </a:r>
            <a:r>
              <a:rPr lang="en-CA" dirty="0">
                <a:latin typeface="Times New Roman" panose="02020603050405020304" pitchFamily="18" charset="0"/>
                <a:cs typeface="Times New Roman" panose="02020603050405020304" pitchFamily="18" charset="0"/>
              </a:rPr>
              <a:t>, leading to gun violence and arson.</a:t>
            </a: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Proliferation of </a:t>
            </a:r>
            <a:r>
              <a:rPr lang="en-CA" b="1" dirty="0">
                <a:latin typeface="Times New Roman" panose="02020603050405020304" pitchFamily="18" charset="0"/>
                <a:cs typeface="Times New Roman" panose="02020603050405020304" pitchFamily="18" charset="0"/>
              </a:rPr>
              <a:t>illegal firearms.</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Challenges related to the national bail system for firearm offences.</a:t>
            </a:r>
          </a:p>
          <a:p>
            <a:pPr>
              <a:spcAft>
                <a:spcPts val="800"/>
              </a:spcAft>
              <a:defRPr sz="1400" b="1"/>
            </a:pP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230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3DD8-1C36-EDC7-15A7-71F747BC9310}"/>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2024 Crime Surge: Key Drivers &amp; Patterns</a:t>
            </a:r>
          </a:p>
        </p:txBody>
      </p:sp>
      <p:sp>
        <p:nvSpPr>
          <p:cNvPr id="3" name="Date Placeholder 2">
            <a:extLst>
              <a:ext uri="{FF2B5EF4-FFF2-40B4-BE49-F238E27FC236}">
                <a16:creationId xmlns:a16="http://schemas.microsoft.com/office/drawing/2014/main" id="{E23E5BDD-B8D7-FF4A-C874-4EFFE8893751}"/>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2D0B2005-0414-6575-1DEE-3CD85F2EA8C9}"/>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D25C1D73-4CA6-A29E-3ABF-E78BB588F791}"/>
              </a:ext>
            </a:extLst>
          </p:cNvPr>
          <p:cNvSpPr>
            <a:spLocks noGrp="1"/>
          </p:cNvSpPr>
          <p:nvPr>
            <p:ph type="sldNum" sz="quarter" idx="12"/>
          </p:nvPr>
        </p:nvSpPr>
        <p:spPr/>
        <p:txBody>
          <a:bodyPr/>
          <a:lstStyle/>
          <a:p>
            <a:fld id="{C1FF6DA9-008F-8B48-92A6-B652298478BF}" type="slidenum">
              <a:rPr lang="en-US" smtClean="0"/>
              <a:t>9</a:t>
            </a:fld>
            <a:endParaRPr lang="en-US"/>
          </a:p>
        </p:txBody>
      </p:sp>
      <p:pic>
        <p:nvPicPr>
          <p:cNvPr id="13" name="Picture 12">
            <a:extLst>
              <a:ext uri="{FF2B5EF4-FFF2-40B4-BE49-F238E27FC236}">
                <a16:creationId xmlns:a16="http://schemas.microsoft.com/office/drawing/2014/main" id="{A621269D-3812-162E-AF3B-8DB7987392BD}"/>
              </a:ext>
            </a:extLst>
          </p:cNvPr>
          <p:cNvPicPr>
            <a:picLocks noChangeAspect="1"/>
          </p:cNvPicPr>
          <p:nvPr/>
        </p:nvPicPr>
        <p:blipFill>
          <a:blip r:embed="rId2"/>
          <a:stretch>
            <a:fillRect/>
          </a:stretch>
        </p:blipFill>
        <p:spPr>
          <a:xfrm>
            <a:off x="55067" y="1348631"/>
            <a:ext cx="7688758" cy="4918819"/>
          </a:xfrm>
          <a:prstGeom prst="rect">
            <a:avLst/>
          </a:prstGeom>
        </p:spPr>
      </p:pic>
      <p:sp>
        <p:nvSpPr>
          <p:cNvPr id="15" name="TextBox 14">
            <a:extLst>
              <a:ext uri="{FF2B5EF4-FFF2-40B4-BE49-F238E27FC236}">
                <a16:creationId xmlns:a16="http://schemas.microsoft.com/office/drawing/2014/main" id="{80A00AFC-BCDA-D78A-06C0-6EA6DEDB4468}"/>
              </a:ext>
            </a:extLst>
          </p:cNvPr>
          <p:cNvSpPr txBox="1"/>
          <p:nvPr/>
        </p:nvSpPr>
        <p:spPr>
          <a:xfrm>
            <a:off x="7743825" y="1348631"/>
            <a:ext cx="4448175" cy="5001369"/>
          </a:xfrm>
          <a:prstGeom prst="rect">
            <a:avLst/>
          </a:prstGeom>
          <a:noFill/>
        </p:spPr>
        <p:txBody>
          <a:bodyPr wrap="square">
            <a:spAutoFit/>
          </a:bodyPr>
          <a:lstStyle/>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OVERALL SURGE: +89.5%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2023 Baseline: 50,148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2024 Total: 95,050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Net Increase: 44,902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KEY DRIVER ANALYSIS: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Auto Theft: +268.6%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Gun Violence: +223.8%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+197.0% (VERY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Assault: +134.3%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Property Crime: +107.4%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Drug Offenses: +71.6%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GEOGRAPHIC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4 (Vaughan): EPICENTER - Highest intensity across all drivers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2: Organized crime hub - Secondary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3: Auto theft concentration - Tertiary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TEMPORAL SHIFTS: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Evening hours (18:00-23:59): ~35% increase in relative activity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Overnight hours (00:00-05:59): New crime patterns established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Summer months (Jul-Sep): Peak surge period identified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SEVERITY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Violent crimes: 150%+ increase in absolute numbers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High-severity incidents: 100%+ increase in proportion</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involvement: Primary driver of severity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STRATEGIC IMPLICATIONS: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IMMEDIATE: Focus 60%+ resources on District 4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TIMING: Enhance evening/overnight patrol coverage by 40%</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TARGETING: Disrupt organized auto theft networks as priority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PLANNING: Implement summer surge response plan for 2025</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PREVENTION: Address root causes of gun violence spike</a:t>
            </a:r>
          </a:p>
        </p:txBody>
      </p:sp>
    </p:spTree>
    <p:extLst>
      <p:ext uri="{BB962C8B-B14F-4D97-AF65-F5344CB8AC3E}">
        <p14:creationId xmlns:p14="http://schemas.microsoft.com/office/powerpoint/2010/main" val="2748133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3136</TotalTime>
  <Words>2606</Words>
  <Application>Microsoft Office PowerPoint</Application>
  <PresentationFormat>Widescreen</PresentationFormat>
  <Paragraphs>276</Paragraphs>
  <Slides>19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Symbol</vt:lpstr>
      <vt:lpstr>Times New Roman</vt:lpstr>
      <vt:lpstr>Wingdings</vt:lpstr>
      <vt:lpstr>Office Theme</vt:lpstr>
      <vt:lpstr>York Region Crime Analysis: A Data-Driven Plan for 2026</vt:lpstr>
      <vt:lpstr>Executive Summary</vt:lpstr>
      <vt:lpstr>Table of Contents</vt:lpstr>
      <vt:lpstr>Methodology</vt:lpstr>
      <vt:lpstr>Crime Trend</vt:lpstr>
      <vt:lpstr>Crime Category Distribution</vt:lpstr>
      <vt:lpstr>The Crime-Staffing Feedback Loop</vt:lpstr>
      <vt:lpstr>Yearly Crime Trends &amp; The 2024 Anomaly</vt:lpstr>
      <vt:lpstr>2024 Crime Surge: Key Drivers &amp; Patterns</vt:lpstr>
      <vt:lpstr>A Data-Driven Explanation of the 2024 Crime Surge</vt:lpstr>
      <vt:lpstr>Crime Forecast  (November 2025 – December 2026)</vt:lpstr>
      <vt:lpstr>PowerPoint Presentation</vt:lpstr>
      <vt:lpstr>Police Operation</vt:lpstr>
      <vt:lpstr>District-Level Risk Assessment</vt:lpstr>
      <vt:lpstr>District 4 (Vaughan) Operational Summary</vt:lpstr>
      <vt:lpstr>District 4 (Vaughan) Scheduling Analysis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Fuxi Ma</dc:creator>
  <cp:keywords/>
  <dc:description>generated using python-pptx</dc:description>
  <cp:lastModifiedBy>Fuxi Ma</cp:lastModifiedBy>
  <cp:revision>123</cp:revision>
  <dcterms:created xsi:type="dcterms:W3CDTF">2013-01-27T09:14:16Z</dcterms:created>
  <dcterms:modified xsi:type="dcterms:W3CDTF">2025-11-25T20:31:05Z</dcterms:modified>
  <cp:category/>
</cp:coreProperties>
</file>